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851" r:id="rId2"/>
    <p:sldMasterId id="2147483863" r:id="rId3"/>
    <p:sldMasterId id="2147483875" r:id="rId4"/>
    <p:sldMasterId id="2147483887" r:id="rId5"/>
    <p:sldMasterId id="2147483899" r:id="rId6"/>
    <p:sldMasterId id="2147483911" r:id="rId7"/>
    <p:sldMasterId id="2147484096" r:id="rId8"/>
    <p:sldMasterId id="2147484108" r:id="rId9"/>
  </p:sldMasterIdLst>
  <p:notesMasterIdLst>
    <p:notesMasterId r:id="rId57"/>
  </p:notesMasterIdLst>
  <p:sldIdLst>
    <p:sldId id="351" r:id="rId10"/>
    <p:sldId id="354" r:id="rId11"/>
    <p:sldId id="495" r:id="rId12"/>
    <p:sldId id="496" r:id="rId13"/>
    <p:sldId id="497" r:id="rId14"/>
    <p:sldId id="414" r:id="rId15"/>
    <p:sldId id="501" r:id="rId16"/>
    <p:sldId id="498" r:id="rId17"/>
    <p:sldId id="499" r:id="rId18"/>
    <p:sldId id="500" r:id="rId19"/>
    <p:sldId id="423" r:id="rId20"/>
    <p:sldId id="462" r:id="rId21"/>
    <p:sldId id="536" r:id="rId22"/>
    <p:sldId id="537" r:id="rId23"/>
    <p:sldId id="442" r:id="rId24"/>
    <p:sldId id="516" r:id="rId25"/>
    <p:sldId id="517" r:id="rId26"/>
    <p:sldId id="528" r:id="rId27"/>
    <p:sldId id="518" r:id="rId28"/>
    <p:sldId id="529" r:id="rId29"/>
    <p:sldId id="530" r:id="rId30"/>
    <p:sldId id="520" r:id="rId31"/>
    <p:sldId id="521" r:id="rId32"/>
    <p:sldId id="522" r:id="rId33"/>
    <p:sldId id="523" r:id="rId34"/>
    <p:sldId id="525" r:id="rId35"/>
    <p:sldId id="538" r:id="rId36"/>
    <p:sldId id="539" r:id="rId37"/>
    <p:sldId id="540" r:id="rId38"/>
    <p:sldId id="466" r:id="rId39"/>
    <p:sldId id="467" r:id="rId40"/>
    <p:sldId id="465" r:id="rId41"/>
    <p:sldId id="431" r:id="rId42"/>
    <p:sldId id="455" r:id="rId43"/>
    <p:sldId id="547" r:id="rId44"/>
    <p:sldId id="548" r:id="rId45"/>
    <p:sldId id="549" r:id="rId46"/>
    <p:sldId id="541" r:id="rId47"/>
    <p:sldId id="542" r:id="rId48"/>
    <p:sldId id="543" r:id="rId49"/>
    <p:sldId id="544" r:id="rId50"/>
    <p:sldId id="550" r:id="rId51"/>
    <p:sldId id="545" r:id="rId52"/>
    <p:sldId id="546" r:id="rId53"/>
    <p:sldId id="457" r:id="rId54"/>
    <p:sldId id="510" r:id="rId55"/>
    <p:sldId id="535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8">
          <p15:clr>
            <a:srgbClr val="A4A3A4"/>
          </p15:clr>
        </p15:guide>
        <p15:guide id="2" orient="horz" pos="1706">
          <p15:clr>
            <a:srgbClr val="A4A3A4"/>
          </p15:clr>
        </p15:guide>
        <p15:guide id="3" orient="horz" pos="2840">
          <p15:clr>
            <a:srgbClr val="A4A3A4"/>
          </p15:clr>
        </p15:guide>
        <p15:guide id="4" orient="horz" pos="3884">
          <p15:clr>
            <a:srgbClr val="A4A3A4"/>
          </p15:clr>
        </p15:guide>
        <p15:guide id="5" pos="208">
          <p15:clr>
            <a:srgbClr val="A4A3A4"/>
          </p15:clr>
        </p15:guide>
        <p15:guide id="6" pos="2018">
          <p15:clr>
            <a:srgbClr val="A4A3A4"/>
          </p15:clr>
        </p15:guide>
        <p15:guide id="7" pos="5556">
          <p15:clr>
            <a:srgbClr val="A4A3A4"/>
          </p15:clr>
        </p15:guide>
        <p15:guide id="8" pos="37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FF"/>
    <a:srgbClr val="C90B20"/>
    <a:srgbClr val="CCFFCC"/>
    <a:srgbClr val="D1CD3F"/>
    <a:srgbClr val="CF6231"/>
    <a:srgbClr val="B3C829"/>
    <a:srgbClr val="AFC343"/>
    <a:srgbClr val="CD0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 autoAdjust="0"/>
    <p:restoredTop sz="92507" autoAdjust="0"/>
  </p:normalViewPr>
  <p:slideViewPr>
    <p:cSldViewPr>
      <p:cViewPr varScale="1">
        <p:scale>
          <a:sx n="90" d="100"/>
          <a:sy n="90" d="100"/>
        </p:scale>
        <p:origin x="1680" y="66"/>
      </p:cViewPr>
      <p:guideLst>
        <p:guide orient="horz" pos="578"/>
        <p:guide orient="horz" pos="1706"/>
        <p:guide orient="horz" pos="2840"/>
        <p:guide orient="horz" pos="3884"/>
        <p:guide pos="208"/>
        <p:guide pos="2018"/>
        <p:guide pos="5556"/>
        <p:guide pos="374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03CD385-3995-444A-8BF3-613E05441A22}" type="datetimeFigureOut">
              <a:rPr lang="en-GB"/>
              <a:pPr>
                <a:defRPr/>
              </a:pPr>
              <a:t>28/10/2013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ED6C219-7A8A-4620-911B-6B3597D4E3C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063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A8315A2-7D46-4F6F-A88E-4E46E5CCB916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52963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C2CCD38-6E28-494F-80F7-6E207D6F4CF7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38924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/>
              <a:t>Energy demand, conversion and storage.</a:t>
            </a:r>
            <a:r>
              <a:rPr lang="en-GB" baseline="0" dirty="0" smtClean="0"/>
              <a:t> Control system</a:t>
            </a:r>
            <a:endParaRPr lang="en-GB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7E0BA822-2E93-4CF9-BFA8-6AD084D39A9A}" type="slidenum">
              <a:rPr lang="en-GB" smtClean="0"/>
              <a:pPr eaLnBrk="1" hangingPunct="1"/>
              <a:t>11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80136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FA9D25A8-2C57-4ED7-A0D1-4E66162E0C20}" type="slidenum">
              <a:rPr lang="en-US" smtClean="0"/>
              <a:pPr eaLnBrk="1" hangingPunct="1"/>
              <a:t>12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59569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8BD927-696C-41D5-834D-039762835A9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156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0A349A6-7EC8-4EEE-923A-049CBC9BFD70}" type="slidenum">
              <a:rPr lang="en-GB"/>
              <a:pPr eaLnBrk="1" hangingPunct="1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9805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The demography model also projects households number and households are mapped onto dwellings types. This is important because the carbon per person is much higher in small households. </a:t>
            </a: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DDA21BFC-E724-4222-BD54-A56AE8CE756E}" type="slidenum">
              <a:rPr lang="en-GB" smtClean="0"/>
              <a:pPr eaLnBrk="1" hangingPunct="1"/>
              <a:t>15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09051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FA9D25A8-2C57-4ED7-A0D1-4E66162E0C20}" type="slidenum">
              <a:rPr lang="en-US" smtClean="0"/>
              <a:pPr eaLnBrk="1" hangingPunct="1"/>
              <a:t>18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04457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E694906E-F1B5-41C5-9024-6DE09E461623}" type="slidenum">
              <a:rPr lang="en-US" smtClean="0"/>
              <a:pPr eaLnBrk="1" hangingPunct="1"/>
              <a:t>19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37713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E694906E-F1B5-41C5-9024-6DE09E461623}" type="slidenum">
              <a:rPr lang="en-US" smtClean="0"/>
              <a:pPr eaLnBrk="1" hangingPunct="1"/>
              <a:t>20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10930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FA9D25A8-2C57-4ED7-A0D1-4E66162E0C20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58459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E694906E-F1B5-41C5-9024-6DE09E461623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 smtClean="0"/>
              <a:t>High grade energy to replicate information. Multicellular plants and animals</a:t>
            </a:r>
            <a:r>
              <a:rPr lang="en-GB" baseline="0" dirty="0" smtClean="0"/>
              <a:t> 600 My ago. Warm blooded ~50 My increase energy demand. Variations in energy input met with demand management (e.g. hibernation) and short and long term storage.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12403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 smtClean="0"/>
              <a:t>DynEMo models a range of dwellings and occupancy types. Two commonly proposed archetypes are shown in here.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CD94ACB-F07B-408D-8ECF-09F9190AC921}" type="slidenum">
              <a:rPr lang="en-GB" smtClean="0"/>
              <a:pPr eaLnBrk="1" hangingPunct="1"/>
              <a:t>22</a:t>
            </a:fld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1478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0A9D14B-C1A5-4990-875D-EE8BE0C99C81}" type="slidenum">
              <a:rPr lang="en-US" smtClean="0">
                <a:latin typeface="Calibri" pitchFamily="34" charset="0"/>
              </a:rPr>
              <a:pPr eaLnBrk="1" hangingPunct="1"/>
              <a:t>23</a:t>
            </a:fld>
            <a:endParaRPr lang="en-US" dirty="0" smtClean="0">
              <a:latin typeface="Calibri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01236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9FB58F2-1163-42B7-A098-9F9D612B08BB}" type="slidenum">
              <a:rPr lang="en-GB" smtClean="0"/>
              <a:pPr eaLnBrk="1" hangingPunct="1"/>
              <a:t>28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70694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9FB58F2-1163-42B7-A098-9F9D612B08BB}" type="slidenum">
              <a:rPr lang="en-GB" smtClean="0"/>
              <a:pPr eaLnBrk="1" hangingPunct="1"/>
              <a:t>29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14242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33316B-1A08-49DA-85BE-0E1DBC1175BB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64596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DB5360-C06F-4066-B5B3-6559ACE5138D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8303313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C63974-5242-4417-AFA7-6C22E49A5572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024083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3D74AC5-C9C9-4620-9214-68C428BC9FB4}" type="slidenum">
              <a:rPr lang="en-US" smtClean="0"/>
              <a:pPr eaLnBrk="1" hangingPunct="1"/>
              <a:t>33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605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372503-8619-42CD-8DFB-1DEF7D62F217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680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6C872295-6138-4D83-8C08-11DCC0E552C4}" type="slidenum">
              <a:rPr lang="en-GB" smtClean="0">
                <a:cs typeface="Arial" charset="0"/>
              </a:rPr>
              <a:pPr eaLnBrk="1" hangingPunct="1"/>
              <a:t>35</a:t>
            </a:fld>
            <a:endParaRPr lang="en-GB" smtClean="0">
              <a:cs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515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81DB0C4-01BC-4703-82C3-7D713C16F9AA}" type="slidenum">
              <a:rPr lang="en-US"/>
              <a:pPr eaLnBrk="1" hangingPunct="1"/>
              <a:t>3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551785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95123E4-07EF-4527-8F71-B1BC1DD749F7}" type="slidenum">
              <a:rPr lang="en-GB" sz="1200"/>
              <a:pPr eaLnBrk="1" hangingPunct="1"/>
              <a:t>36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8619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0C6E84-D08A-4FCD-A1DE-1C0FE71AD933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94885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17C9C848-F73A-4D53-B0FA-B6B961FE2B18}" type="slidenum">
              <a:rPr lang="en-GB" smtClean="0">
                <a:cs typeface="Arial" charset="0"/>
              </a:rPr>
              <a:pPr eaLnBrk="1" hangingPunct="1"/>
              <a:t>38</a:t>
            </a:fld>
            <a:endParaRPr lang="en-GB" smtClean="0">
              <a:cs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289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95123E4-07EF-4527-8F71-B1BC1DD749F7}" type="slidenum">
              <a:rPr lang="en-GB" sz="1200"/>
              <a:pPr eaLnBrk="1" hangingPunct="1"/>
              <a:t>39</a:t>
            </a:fld>
            <a:endParaRPr lang="en-GB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397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C9BCA716-2221-4D4A-AFA0-B8AFB14A9BC4}" type="slidenum">
              <a:rPr lang="en-GB" smtClean="0">
                <a:cs typeface="Arial" charset="0"/>
              </a:rPr>
              <a:pPr eaLnBrk="1" hangingPunct="1"/>
              <a:t>40</a:t>
            </a:fld>
            <a:endParaRPr lang="en-GB" smtClean="0">
              <a:cs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1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1090CEC-8E6E-4EC6-BCF2-C6E2A47FB336}" type="slidenum">
              <a:rPr lang="en-GB" smtClean="0">
                <a:cs typeface="Arial" charset="0"/>
              </a:rPr>
              <a:pPr eaLnBrk="1" hangingPunct="1"/>
              <a:t>41</a:t>
            </a:fld>
            <a:endParaRPr lang="en-GB" smtClean="0">
              <a:cs typeface="Arial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8166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AFB071-3A10-4FB6-B49C-A541B58FE792}" type="slidenum">
              <a:rPr lang="en-GB" smtClean="0"/>
              <a:pPr>
                <a:defRPr/>
              </a:pPr>
              <a:t>42</a:t>
            </a:fld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717036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BFC385-27F9-4EDA-A6D7-B9DF4E7B7087}" type="slidenum">
              <a:rPr lang="en-GB" smtClean="0"/>
              <a:pPr/>
              <a:t>43</a:t>
            </a:fld>
            <a:endParaRPr lang="en-GB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378966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1268EC-642C-4675-89F4-40C690D6F75E}" type="slidenum">
              <a:rPr lang="en-GB" smtClean="0"/>
              <a:pPr/>
              <a:t>44</a:t>
            </a:fld>
            <a:endParaRPr lang="en-GB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409649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3D74AC5-C9C9-4620-9214-68C428BC9FB4}" type="slidenum">
              <a:rPr lang="en-US" smtClean="0"/>
              <a:pPr eaLnBrk="1" hangingPunct="1"/>
              <a:t>45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4335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CDA3EFA-E5B1-49CE-B8A0-36B8A8563CD5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756259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855C1DD-BF45-4995-BB47-8EAF489E4A1B}" type="slidenum">
              <a:rPr lang="en-US"/>
              <a:pPr eaLnBrk="1" hangingPunct="1"/>
              <a:t>46</a:t>
            </a:fld>
            <a:endParaRPr 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74499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83D74AC5-C9C9-4620-9214-68C428BC9FB4}" type="slidenum">
              <a:rPr lang="en-US" smtClean="0"/>
              <a:pPr eaLnBrk="1" hangingPunct="1"/>
              <a:t>47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42916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D04115E-6F23-429E-AE59-405C057B1FA8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609768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159E501D-2DAC-4C15-A91B-7DA7A1FE4265}" type="slidenum">
              <a:rPr lang="en-US" smtClean="0"/>
              <a:pPr eaLnBrk="1" hangingPunct="1"/>
              <a:t>6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dirty="0" smtClean="0"/>
              <a:t>Humans ~ 2 My. </a:t>
            </a:r>
          </a:p>
          <a:p>
            <a:pPr eaLnBrk="1" hangingPunct="1"/>
            <a:r>
              <a:rPr lang="en-GB" dirty="0" smtClean="0"/>
              <a:t>Development of </a:t>
            </a:r>
            <a:r>
              <a:rPr lang="en-GB" dirty="0" err="1" smtClean="0"/>
              <a:t>exosomatic</a:t>
            </a:r>
            <a:r>
              <a:rPr lang="en-GB" dirty="0" smtClean="0"/>
              <a:t> systems: agriculture,</a:t>
            </a:r>
            <a:r>
              <a:rPr lang="en-GB" baseline="0" dirty="0" smtClean="0"/>
              <a:t> food storage, shelter.</a:t>
            </a:r>
          </a:p>
          <a:p>
            <a:pPr eaLnBrk="1" hangingPunct="1"/>
            <a:endParaRPr lang="en-GB" baseline="0" dirty="0" smtClean="0"/>
          </a:p>
          <a:p>
            <a:pPr eaLnBrk="1" hangingPunct="1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864082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09B174F-4540-42EF-9449-E416687E5296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78946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F711442-B7F7-4764-83B3-BE48A5CD1A1E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71625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92E3952-6026-4FC6-9D08-96F67CCB303F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49733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lack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33051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3420000"/>
            <a:ext cx="9144000" cy="343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9144000" cy="720080"/>
          </a:xfrm>
          <a:solidFill>
            <a:srgbClr val="C90B20">
              <a:alpha val="65000"/>
            </a:srgbClr>
          </a:solidFill>
        </p:spPr>
        <p:txBody>
          <a:bodyPr lIns="360000" tIns="72000"/>
          <a:lstStyle>
            <a:lvl1pPr>
              <a:spcAft>
                <a:spcPts val="4800"/>
              </a:spcAft>
              <a:defRPr sz="1800" baseline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5536" y="3438000"/>
            <a:ext cx="7992888" cy="3600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00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6955160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28" y="612775"/>
            <a:ext cx="69551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517232"/>
            <a:ext cx="695516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018D4-9E2C-4445-964B-72707A513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119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4" y="4725144"/>
            <a:ext cx="6955160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34" y="612775"/>
            <a:ext cx="69551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34" y="5517232"/>
            <a:ext cx="695516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D6513-0030-4DA6-A674-194DF9D05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799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5B044-14B5-465A-A041-DFEC0C480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3130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74" y="908050"/>
            <a:ext cx="2122487" cy="52578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11" y="908050"/>
            <a:ext cx="6215063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8BF8B-5071-4582-8F7D-8DB4E57F6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85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AF580-0C34-41DE-AE35-D416882C0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6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908050"/>
            <a:ext cx="2122487" cy="52578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908050"/>
            <a:ext cx="6215063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B0799-2BC7-4D29-89D8-5A2B8271C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87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39682924-8419-4D7F-AF3E-D6AEB620895A}" type="datetimeFigureOut">
              <a:rPr lang="en-GB"/>
              <a:pPr>
                <a:defRPr/>
              </a:pPr>
              <a:t>28/10/2013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56EE0-27A0-4581-9DA0-8B94C8F8E4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107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504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060575"/>
            <a:ext cx="4038600" cy="4065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60575"/>
            <a:ext cx="4038600" cy="4065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9E649-934E-4885-B0DF-4B50B600F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8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lack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lue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4575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3420000"/>
            <a:ext cx="9144000" cy="343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9144000" cy="720080"/>
          </a:xfrm>
          <a:solidFill>
            <a:srgbClr val="069BB2">
              <a:alpha val="65000"/>
            </a:srgbClr>
          </a:solidFill>
        </p:spPr>
        <p:txBody>
          <a:bodyPr lIns="360000" tIns="72000"/>
          <a:lstStyle>
            <a:lvl1pPr>
              <a:spcAft>
                <a:spcPts val="4800"/>
              </a:spcAft>
              <a:defRPr sz="1800" baseline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5536" y="3438000"/>
            <a:ext cx="7992888" cy="3600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352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989FA-3A35-40E6-B38E-B587B13C0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6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9" y="4581150"/>
            <a:ext cx="8171185" cy="1187847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39" y="2906713"/>
            <a:ext cx="817118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D0F8D-D07A-4178-BE88-050E8FAD5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28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11" y="2708297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86" y="2708297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D5329-EAC6-420A-90C9-E63D1E890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92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AB220-4E3E-48B2-B0E8-C54204FFD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FE396-2739-4E13-80D6-1658C6E45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14C35-5ED2-4A83-98C2-11C6C08A3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06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582E1-8006-4EE3-9247-A9BA42E46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26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32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3FFEC-1486-485B-A0D7-BF478E8C6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4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4" y="4725144"/>
            <a:ext cx="6955160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34" y="612775"/>
            <a:ext cx="69551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34" y="5517232"/>
            <a:ext cx="695516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63BEA-A020-4A21-AB0C-D0C9A5468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66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10CBF-B3B7-4146-9AC6-59D3A0127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12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74" y="908050"/>
            <a:ext cx="2122487" cy="52578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11" y="908050"/>
            <a:ext cx="6215063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678A1-5A7F-4DE7-9509-6E874A593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65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lack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lue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4575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3420000"/>
            <a:ext cx="9144000" cy="343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9144000" cy="720080"/>
          </a:xfrm>
          <a:solidFill>
            <a:srgbClr val="069BB2">
              <a:alpha val="65000"/>
            </a:srgbClr>
          </a:solidFill>
        </p:spPr>
        <p:txBody>
          <a:bodyPr lIns="360000" tIns="72000"/>
          <a:lstStyle>
            <a:lvl1pPr>
              <a:spcAft>
                <a:spcPts val="4800"/>
              </a:spcAft>
              <a:defRPr sz="1800" baseline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5536" y="3438000"/>
            <a:ext cx="7992888" cy="3600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6946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A71F9-8832-4941-9930-174E07398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60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9" y="4581150"/>
            <a:ext cx="8171185" cy="1187847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39" y="2906713"/>
            <a:ext cx="817118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B7107-41B9-45AB-B4A2-5F8CA9FA0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20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11" y="2708297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86" y="2708297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88459-6400-4132-9033-1EC98A98E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8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171185" cy="1187847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2906713"/>
            <a:ext cx="817118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9CBBF-55DA-40B0-A3CF-EE8EBAA4F9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66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FE2CD-8186-43B7-9E21-C40A0B410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15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2D2A1-6DDC-49E7-9747-264CA15D2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3A033-8015-4D52-82B3-6762887B4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99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32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9FF8E-9264-498B-A8C8-1F9313281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589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4" y="4725144"/>
            <a:ext cx="6955160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34" y="612775"/>
            <a:ext cx="69551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34" y="5517232"/>
            <a:ext cx="695516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88AD1-78D4-4613-85C2-738D4BFE8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84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FC9FD-F7A8-43E3-9FC6-8394E2A7C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57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74" y="908050"/>
            <a:ext cx="2122487" cy="52578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11" y="908050"/>
            <a:ext cx="6215063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220D1-C0D8-45DD-924E-7FD50BB6F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17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lack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lue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4575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3420000"/>
            <a:ext cx="9144000" cy="343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9144000" cy="720080"/>
          </a:xfrm>
          <a:solidFill>
            <a:srgbClr val="069BB2">
              <a:alpha val="65000"/>
            </a:srgbClr>
          </a:solidFill>
        </p:spPr>
        <p:txBody>
          <a:bodyPr lIns="360000" tIns="72000"/>
          <a:lstStyle>
            <a:lvl1pPr>
              <a:spcAft>
                <a:spcPts val="4800"/>
              </a:spcAft>
              <a:defRPr sz="1800" baseline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5536" y="3438000"/>
            <a:ext cx="7992888" cy="3600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8443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681B-1AEF-4447-B9B2-8A3D1A4A4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08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9" y="4581150"/>
            <a:ext cx="8171185" cy="1187847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39" y="2906713"/>
            <a:ext cx="817118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1D98-7AC4-4798-BC7D-DA80766DB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0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BF328-2207-4482-AC84-380C696D5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722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11" y="2708297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86" y="2708297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8B363-F1D7-4FD6-9A66-36F495E7C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07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86579-DB62-46E5-AC75-DAE973190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418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A5445-130F-420A-A167-0354B6E735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02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9FF5E-8C3D-4B9C-A4C7-2FA79194F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265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32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81D0A-C265-4917-AB33-EF7C78537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5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4" y="4725144"/>
            <a:ext cx="6955160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34" y="612775"/>
            <a:ext cx="69551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34" y="5517232"/>
            <a:ext cx="695516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B8A3E-1FCA-4CC4-92BA-9753F6845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25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E8EF1-83CB-4D50-BCF6-316C3BBB2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34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74" y="908050"/>
            <a:ext cx="2122487" cy="52578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11" y="908050"/>
            <a:ext cx="6215063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D2B4E-8FF1-4677-8E4A-8507D2B51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48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lack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lue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4575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3420000"/>
            <a:ext cx="9144000" cy="343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9144000" cy="720080"/>
          </a:xfrm>
          <a:solidFill>
            <a:srgbClr val="069BB2">
              <a:alpha val="65000"/>
            </a:srgbClr>
          </a:solidFill>
        </p:spPr>
        <p:txBody>
          <a:bodyPr lIns="360000" tIns="72000"/>
          <a:lstStyle>
            <a:lvl1pPr>
              <a:spcAft>
                <a:spcPts val="4800"/>
              </a:spcAft>
              <a:defRPr sz="1800" baseline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5536" y="3438000"/>
            <a:ext cx="7992888" cy="3600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074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87AB0-370F-4E88-8437-A302A993B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0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65B76-1824-43EC-9862-50003AD55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53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171185" cy="1187847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2906713"/>
            <a:ext cx="817118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06322-6749-4F24-AAFC-16FF922F0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24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FD0A7-F25E-46EF-9212-4E537FEF7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774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DA5BD-11F4-4EA7-918F-4AAA4D4D0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701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F8598-B7B4-44BC-B366-460EFCFC4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27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272DA-4FC3-451D-B857-26DCCAA2F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270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D5204-B4F0-4DB9-81AB-A4C33DD3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42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6955160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28" y="612775"/>
            <a:ext cx="69551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517232"/>
            <a:ext cx="695516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6D5C2-7581-4C69-A24B-6E35BB708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514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93058-8761-43DB-9E07-222A6FF0D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290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908050"/>
            <a:ext cx="2122487" cy="52578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908050"/>
            <a:ext cx="6215063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E70FE-9BDC-4A67-A301-BB4F8FCE2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089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lack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lue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4575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3420000"/>
            <a:ext cx="9144000" cy="343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9144000" cy="720080"/>
          </a:xfrm>
          <a:solidFill>
            <a:srgbClr val="069BB2">
              <a:alpha val="65000"/>
            </a:srgbClr>
          </a:solidFill>
        </p:spPr>
        <p:txBody>
          <a:bodyPr lIns="360000" tIns="72000"/>
          <a:lstStyle>
            <a:lvl1pPr>
              <a:spcAft>
                <a:spcPts val="4800"/>
              </a:spcAft>
              <a:defRPr sz="1800" baseline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5536" y="3438000"/>
            <a:ext cx="7992888" cy="3600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670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5990B-D861-4122-9A3A-C2B6FD192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240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473A1-AE6B-4353-B465-A138F1AA3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080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171185" cy="1187847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2906713"/>
            <a:ext cx="817118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E905F-4C11-4609-8EB6-4A9C0D780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000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A4C47-2F9D-4F82-A4E4-80FD67C3B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835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5B88D-A2A7-4880-B550-AC5792E75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074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3CCFC-6B0B-4954-87B8-DA024EF64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373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7D59-54AB-4C9F-860B-BC1D9085D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77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1EB36-09ED-4270-BECF-300E84DB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923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6955160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28" y="612775"/>
            <a:ext cx="69551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517232"/>
            <a:ext cx="695516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7E31-9618-4895-864B-7FEE8C7FB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568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FB87-2518-415E-AFB6-48AB55052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376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908050"/>
            <a:ext cx="2122487" cy="52578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908050"/>
            <a:ext cx="6215063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AFA84-E97D-454F-95F7-FD66A0224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79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C04AE-A30E-4ED9-9552-B16580423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306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lack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lue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4575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3420000"/>
            <a:ext cx="9144000" cy="343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9144000" cy="720080"/>
          </a:xfrm>
          <a:solidFill>
            <a:srgbClr val="069BB2">
              <a:alpha val="65000"/>
            </a:srgbClr>
          </a:solidFill>
        </p:spPr>
        <p:txBody>
          <a:bodyPr lIns="360000" tIns="72000"/>
          <a:lstStyle>
            <a:lvl1pPr>
              <a:spcAft>
                <a:spcPts val="4800"/>
              </a:spcAft>
              <a:defRPr sz="1800" baseline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5536" y="3438000"/>
            <a:ext cx="7992888" cy="3600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643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1D316-B906-4C71-B36D-71640DCF0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7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171185" cy="1187847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2906713"/>
            <a:ext cx="817118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4CB1D2-D083-4148-9D09-8A3DDCABA3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418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708275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BB53B-607C-495D-8550-57EA9D48F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61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ECEFF-95DF-46C4-972E-609CC64BB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778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D4ECD-CC0E-45ED-848A-F94C953D2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604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8EFAA-16A2-4305-8BFB-C2D7C6760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198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C58C3-5E1F-4A61-8088-501BD14C0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344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4725144"/>
            <a:ext cx="6955160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28" y="612775"/>
            <a:ext cx="69551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28" y="5517232"/>
            <a:ext cx="695516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CE0C7-4F08-4628-A13A-1D4464DE23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373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DD0D5-A939-458D-A6CC-5BFDFB589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00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7A355-366E-4C6C-9928-A69289221B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16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908050"/>
            <a:ext cx="2122487" cy="52578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908050"/>
            <a:ext cx="6215063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E7B34-5F39-4137-93EF-64A54AD07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038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lack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lue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4575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3420000"/>
            <a:ext cx="9144000" cy="343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9144000" cy="720080"/>
          </a:xfrm>
          <a:solidFill>
            <a:srgbClr val="069BB2">
              <a:alpha val="65000"/>
            </a:srgbClr>
          </a:solidFill>
        </p:spPr>
        <p:txBody>
          <a:bodyPr lIns="360000" tIns="72000"/>
          <a:lstStyle>
            <a:lvl1pPr>
              <a:spcAft>
                <a:spcPts val="4800"/>
              </a:spcAft>
              <a:defRPr sz="1800" baseline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5536" y="3438000"/>
            <a:ext cx="7992888" cy="3600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49421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B46B7-4FEF-40B8-BA1B-9EFFA7DD3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14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9" y="4581150"/>
            <a:ext cx="8171185" cy="1187847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39" y="2906713"/>
            <a:ext cx="817118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D93FF-CD13-4059-9175-07C8D1A1C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901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11" y="2708297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86" y="2708297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C0C51-E827-41AF-AA36-782DD93B74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807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17BE9-E47D-40A7-A069-5D9F58821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073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DC292-F5DA-4009-822A-9AFB3CDDA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990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FB145-3CAA-4768-9E3B-6E1BE1E4C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46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32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50D33-ADDE-48A8-A8F3-EDC7E04E9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395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4" y="4725144"/>
            <a:ext cx="6955160" cy="642194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3534" y="612775"/>
            <a:ext cx="695516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534" y="5517232"/>
            <a:ext cx="6955160" cy="6549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CFC7D-797B-461B-914F-F4BE463FF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6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A65A7-92FE-475D-8F45-B103F9D06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881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BFB3A-232B-4F35-8CB2-1F91D8882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267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74" y="908050"/>
            <a:ext cx="2122487" cy="5257800"/>
          </a:xfrm>
        </p:spPr>
        <p:txBody>
          <a:bodyPr vert="eaVert"/>
          <a:lstStyle>
            <a:lvl1pPr>
              <a:defRPr sz="2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11" y="908050"/>
            <a:ext cx="6215063" cy="5257800"/>
          </a:xfrm>
        </p:spPr>
        <p:txBody>
          <a:bodyPr vert="eaVert"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4FC4-1851-4070-8CCC-37A94E7AE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224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Black10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blue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4575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0" y="3420000"/>
            <a:ext cx="9144000" cy="343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996952"/>
            <a:ext cx="9144000" cy="720080"/>
          </a:xfrm>
          <a:solidFill>
            <a:srgbClr val="069BB2">
              <a:alpha val="65000"/>
            </a:srgbClr>
          </a:solidFill>
        </p:spPr>
        <p:txBody>
          <a:bodyPr lIns="360000" tIns="72000"/>
          <a:lstStyle>
            <a:lvl1pPr>
              <a:spcAft>
                <a:spcPts val="4800"/>
              </a:spcAft>
              <a:defRPr sz="1800" baseline="0"/>
            </a:lvl1pPr>
          </a:lstStyle>
          <a:p>
            <a:pPr lvl="0"/>
            <a:r>
              <a:rPr lang="en-GB" smtClean="0"/>
              <a:t>Click to edit Master title style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395536" y="3438000"/>
            <a:ext cx="7992888" cy="36004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60576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AE5F0-9575-41F8-94B2-7D3D9DCA4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168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9" y="4581150"/>
            <a:ext cx="8171185" cy="1187847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39" y="2906713"/>
            <a:ext cx="817118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C5C52-178D-451A-9B3B-8BC2914E2A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0850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11" y="2708297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86" y="2708297"/>
            <a:ext cx="4168775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B83EF-529D-4548-B29F-477BC9A75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894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89CDD-95C5-452C-B7E3-9373E00779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49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670FD-5C3A-41A6-820E-1A91BBC3D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46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8BD2D-2CD1-435B-977D-C4E811769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837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3008313" cy="5983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44832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D49AD-52F0-4742-9202-BE6FDEB25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3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5175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989138"/>
            <a:ext cx="848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350" y="6572250"/>
            <a:ext cx="728663" cy="276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211F236-8778-4B0D-BFF1-E3E343E04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29" name="Picture 12" descr="Black102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" descr="2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6524625"/>
            <a:ext cx="10922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651500" y="6572250"/>
            <a:ext cx="2708275" cy="2873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en-GB" sz="1200" b="1">
                <a:solidFill>
                  <a:srgbClr val="0070C0"/>
                </a:solidFill>
                <a:ea typeface="MS Mincho" pitchFamily="49" charset="-128"/>
              </a:rPr>
              <a:t>Society</a:t>
            </a:r>
            <a:r>
              <a:rPr lang="en-GB" sz="1200" b="1">
                <a:solidFill>
                  <a:srgbClr val="33CC33"/>
                </a:solidFill>
                <a:ea typeface="MS Mincho" pitchFamily="49" charset="-128"/>
              </a:rPr>
              <a:t> </a:t>
            </a:r>
            <a:r>
              <a:rPr lang="en-GB" sz="1200" b="1">
                <a:solidFill>
                  <a:srgbClr val="FF0000"/>
                </a:solidFill>
                <a:ea typeface="MS Mincho" pitchFamily="49" charset="-128"/>
              </a:rPr>
              <a:t>Energy</a:t>
            </a:r>
            <a:r>
              <a:rPr lang="en-GB" sz="1200" b="1">
                <a:solidFill>
                  <a:srgbClr val="33CC33"/>
                </a:solidFill>
                <a:ea typeface="MS Mincho" pitchFamily="49" charset="-128"/>
              </a:rPr>
              <a:t> Environment </a:t>
            </a:r>
            <a:r>
              <a:rPr lang="en-GB" sz="1200" b="1">
                <a:solidFill>
                  <a:srgbClr val="0070C0"/>
                </a:solidFill>
                <a:ea typeface="MS Mincho" pitchFamily="49" charset="-128"/>
              </a:rPr>
              <a:t>S</a:t>
            </a:r>
            <a:r>
              <a:rPr lang="en-GB" sz="1200" b="1">
                <a:solidFill>
                  <a:srgbClr val="FF0000"/>
                </a:solidFill>
                <a:ea typeface="MS Mincho" pitchFamily="49" charset="-128"/>
              </a:rPr>
              <a:t>E</a:t>
            </a:r>
            <a:r>
              <a:rPr lang="en-GB" sz="1200" b="1">
                <a:solidFill>
                  <a:srgbClr val="33CC33"/>
                </a:solidFill>
                <a:ea typeface="MS Mincho" pitchFamily="49" charset="-128"/>
              </a:rPr>
              <a:t>E</a:t>
            </a:r>
            <a:endParaRPr lang="en-GB" sz="1200">
              <a:solidFill>
                <a:srgbClr val="33CC33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1" r:id="rId1"/>
    <p:sldLayoutId id="2147485610" r:id="rId2"/>
    <p:sldLayoutId id="2147485611" r:id="rId3"/>
    <p:sldLayoutId id="2147485612" r:id="rId4"/>
    <p:sldLayoutId id="2147485613" r:id="rId5"/>
    <p:sldLayoutId id="2147485614" r:id="rId6"/>
    <p:sldLayoutId id="2147485615" r:id="rId7"/>
    <p:sldLayoutId id="2147485616" r:id="rId8"/>
    <p:sldLayoutId id="2147485617" r:id="rId9"/>
    <p:sldLayoutId id="2147485618" r:id="rId10"/>
    <p:sldLayoutId id="2147485619" r:id="rId11"/>
    <p:sldLayoutId id="2147485620" r:id="rId12"/>
    <p:sldLayoutId id="2147485702" r:id="rId13"/>
    <p:sldLayoutId id="2147485703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5175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989138"/>
            <a:ext cx="848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38D99C37-3EBA-403A-96E9-405E68DE4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53" name="Picture 12" descr="Black10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" descr="blu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1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04" r:id="rId1"/>
    <p:sldLayoutId id="2147485621" r:id="rId2"/>
    <p:sldLayoutId id="2147485622" r:id="rId3"/>
    <p:sldLayoutId id="2147485623" r:id="rId4"/>
    <p:sldLayoutId id="2147485624" r:id="rId5"/>
    <p:sldLayoutId id="2147485625" r:id="rId6"/>
    <p:sldLayoutId id="2147485626" r:id="rId7"/>
    <p:sldLayoutId id="2147485627" r:id="rId8"/>
    <p:sldLayoutId id="2147485628" r:id="rId9"/>
    <p:sldLayoutId id="2147485629" r:id="rId10"/>
    <p:sldLayoutId id="214748563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5175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989138"/>
            <a:ext cx="848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D6DAB57-6E40-484B-AF91-799A50FE0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077" name="Picture 12" descr="Black10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blu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1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05" r:id="rId1"/>
    <p:sldLayoutId id="2147485631" r:id="rId2"/>
    <p:sldLayoutId id="2147485632" r:id="rId3"/>
    <p:sldLayoutId id="2147485633" r:id="rId4"/>
    <p:sldLayoutId id="2147485634" r:id="rId5"/>
    <p:sldLayoutId id="2147485635" r:id="rId6"/>
    <p:sldLayoutId id="2147485636" r:id="rId7"/>
    <p:sldLayoutId id="2147485637" r:id="rId8"/>
    <p:sldLayoutId id="2147485638" r:id="rId9"/>
    <p:sldLayoutId id="2147485639" r:id="rId10"/>
    <p:sldLayoutId id="21474856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5175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989138"/>
            <a:ext cx="848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45B91E48-EB2B-4649-B1E6-E9F821937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1" name="Picture 12" descr="Black10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" descr="blu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1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06" r:id="rId1"/>
    <p:sldLayoutId id="2147485641" r:id="rId2"/>
    <p:sldLayoutId id="2147485642" r:id="rId3"/>
    <p:sldLayoutId id="2147485643" r:id="rId4"/>
    <p:sldLayoutId id="2147485644" r:id="rId5"/>
    <p:sldLayoutId id="2147485645" r:id="rId6"/>
    <p:sldLayoutId id="2147485646" r:id="rId7"/>
    <p:sldLayoutId id="2147485647" r:id="rId8"/>
    <p:sldLayoutId id="2147485648" r:id="rId9"/>
    <p:sldLayoutId id="2147485649" r:id="rId10"/>
    <p:sldLayoutId id="21474856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5175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989138"/>
            <a:ext cx="848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38C098DB-12BC-4FC3-A23C-6B91E439D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5" name="Picture 12" descr="Black10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" descr="blu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1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07" r:id="rId1"/>
    <p:sldLayoutId id="2147485651" r:id="rId2"/>
    <p:sldLayoutId id="2147485652" r:id="rId3"/>
    <p:sldLayoutId id="2147485653" r:id="rId4"/>
    <p:sldLayoutId id="2147485654" r:id="rId5"/>
    <p:sldLayoutId id="2147485655" r:id="rId6"/>
    <p:sldLayoutId id="2147485656" r:id="rId7"/>
    <p:sldLayoutId id="2147485657" r:id="rId8"/>
    <p:sldLayoutId id="2147485658" r:id="rId9"/>
    <p:sldLayoutId id="2147485659" r:id="rId10"/>
    <p:sldLayoutId id="2147485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5175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989138"/>
            <a:ext cx="848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6D62601-5E4F-4B7B-923C-0A7AF243E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49" name="Picture 12" descr="Black10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" descr="blu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1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08" r:id="rId1"/>
    <p:sldLayoutId id="2147485661" r:id="rId2"/>
    <p:sldLayoutId id="2147485662" r:id="rId3"/>
    <p:sldLayoutId id="2147485663" r:id="rId4"/>
    <p:sldLayoutId id="2147485664" r:id="rId5"/>
    <p:sldLayoutId id="2147485665" r:id="rId6"/>
    <p:sldLayoutId id="2147485666" r:id="rId7"/>
    <p:sldLayoutId id="2147485667" r:id="rId8"/>
    <p:sldLayoutId id="2147485668" r:id="rId9"/>
    <p:sldLayoutId id="2147485669" r:id="rId10"/>
    <p:sldLayoutId id="21474856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5175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989138"/>
            <a:ext cx="848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386D554C-81D0-484F-8E88-1F18B7188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173" name="Picture 12" descr="Black10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" descr="blu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1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09" r:id="rId1"/>
    <p:sldLayoutId id="2147485671" r:id="rId2"/>
    <p:sldLayoutId id="2147485672" r:id="rId3"/>
    <p:sldLayoutId id="2147485673" r:id="rId4"/>
    <p:sldLayoutId id="2147485674" r:id="rId5"/>
    <p:sldLayoutId id="2147485675" r:id="rId6"/>
    <p:sldLayoutId id="2147485676" r:id="rId7"/>
    <p:sldLayoutId id="2147485677" r:id="rId8"/>
    <p:sldLayoutId id="2147485678" r:id="rId9"/>
    <p:sldLayoutId id="2147485679" r:id="rId10"/>
    <p:sldLayoutId id="214748568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5175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989138"/>
            <a:ext cx="848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955A86F-7E21-49ED-A1F0-0A2886774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197" name="Picture 12" descr="Black10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" descr="blu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1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10" r:id="rId1"/>
    <p:sldLayoutId id="2147485681" r:id="rId2"/>
    <p:sldLayoutId id="2147485682" r:id="rId3"/>
    <p:sldLayoutId id="2147485683" r:id="rId4"/>
    <p:sldLayoutId id="2147485684" r:id="rId5"/>
    <p:sldLayoutId id="2147485685" r:id="rId6"/>
    <p:sldLayoutId id="2147485686" r:id="rId7"/>
    <p:sldLayoutId id="2147485687" r:id="rId8"/>
    <p:sldLayoutId id="2147485688" r:id="rId9"/>
    <p:sldLayoutId id="2147485689" r:id="rId10"/>
    <p:sldLayoutId id="21474856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0200" y="765175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0200" y="1989138"/>
            <a:ext cx="84899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088" y="6337300"/>
            <a:ext cx="1008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FC630ACE-06FB-4CF4-B86D-8A731CE03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221" name="Picture 12" descr="Black102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" descr="blue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37288"/>
            <a:ext cx="1511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11" r:id="rId1"/>
    <p:sldLayoutId id="2147485691" r:id="rId2"/>
    <p:sldLayoutId id="2147485692" r:id="rId3"/>
    <p:sldLayoutId id="2147485693" r:id="rId4"/>
    <p:sldLayoutId id="2147485694" r:id="rId5"/>
    <p:sldLayoutId id="2147485695" r:id="rId6"/>
    <p:sldLayoutId id="2147485696" r:id="rId7"/>
    <p:sldLayoutId id="2147485697" r:id="rId8"/>
    <p:sldLayoutId id="2147485698" r:id="rId9"/>
    <p:sldLayoutId id="2147485699" r:id="rId10"/>
    <p:sldLayoutId id="21474857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43.wmf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6.gif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8.emf"/><Relationship Id="rId7" Type="http://schemas.openxmlformats.org/officeDocument/2006/relationships/image" Target="../media/image53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emf"/><Relationship Id="rId7" Type="http://schemas.openxmlformats.org/officeDocument/2006/relationships/image" Target="../media/image68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wmf"/><Relationship Id="rId5" Type="http://schemas.openxmlformats.org/officeDocument/2006/relationships/image" Target="../media/image66.emf"/><Relationship Id="rId4" Type="http://schemas.openxmlformats.org/officeDocument/2006/relationships/image" Target="../media/image65.emf"/><Relationship Id="rId9" Type="http://schemas.openxmlformats.org/officeDocument/2006/relationships/image" Target="../media/image7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emf"/><Relationship Id="rId4" Type="http://schemas.openxmlformats.org/officeDocument/2006/relationships/image" Target="../media/image7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image" Target="../media/image100.png"/><Relationship Id="rId7" Type="http://schemas.microsoft.com/office/2007/relationships/hdphoto" Target="../media/hdphoto2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microsoft.com/office/2007/relationships/hdphoto" Target="../media/hdphoto1.wdp"/><Relationship Id="rId10" Type="http://schemas.openxmlformats.org/officeDocument/2006/relationships/image" Target="../media/image77.gif"/><Relationship Id="rId4" Type="http://schemas.openxmlformats.org/officeDocument/2006/relationships/image" Target="../media/image101.jpeg"/><Relationship Id="rId9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Mark.Barrett@ucl.ac.uk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4.png"/><Relationship Id="rId4" Type="http://schemas.openxmlformats.org/officeDocument/2006/relationships/hyperlink" Target="http://www.societyenergyenvironment.ne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lobal_anim6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144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6988"/>
            <a:ext cx="9144001" cy="474663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Feeding the Leviathan </a:t>
            </a:r>
            <a:r>
              <a:rPr lang="en-US" sz="2400" b="1" dirty="0" smtClean="0">
                <a:solidFill>
                  <a:schemeClr val="bg1"/>
                </a:solidFill>
              </a:rPr>
              <a:t>– </a:t>
            </a:r>
            <a:r>
              <a:rPr lang="en-US" sz="1800" b="1" dirty="0" smtClean="0">
                <a:solidFill>
                  <a:schemeClr val="bg1"/>
                </a:solidFill>
              </a:rPr>
              <a:t>people energy and time 0 AD to 2500 AD</a:t>
            </a:r>
            <a:r>
              <a:rPr lang="en-US" sz="1600" dirty="0" smtClean="0">
                <a:solidFill>
                  <a:schemeClr val="bg1"/>
                </a:solidFill>
              </a:rPr>
              <a:t>        Mark Barrett</a:t>
            </a:r>
            <a:br>
              <a:rPr lang="en-US" sz="1600" dirty="0" smtClean="0">
                <a:solidFill>
                  <a:schemeClr val="bg1"/>
                </a:solidFill>
              </a:rPr>
            </a:b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150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776818AF-2EF7-4DA8-AE7A-1B559E7D97ED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27" y="1556792"/>
            <a:ext cx="3133973" cy="425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6512" y="6300609"/>
            <a:ext cx="9180512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</a:rPr>
              <a:t>“For by Art is created that great LEVIATHAN […] which is but an </a:t>
            </a:r>
            <a:r>
              <a:rPr lang="en-GB" sz="1600" dirty="0" err="1" smtClean="0">
                <a:solidFill>
                  <a:schemeClr val="bg1"/>
                </a:solidFill>
              </a:rPr>
              <a:t>Artificiall</a:t>
            </a:r>
            <a:r>
              <a:rPr lang="en-GB" sz="1600" dirty="0" smtClean="0">
                <a:solidFill>
                  <a:schemeClr val="bg1"/>
                </a:solidFill>
              </a:rPr>
              <a:t> Man […] in which, the </a:t>
            </a:r>
            <a:r>
              <a:rPr lang="en-GB" sz="1600" dirty="0" err="1" smtClean="0">
                <a:solidFill>
                  <a:schemeClr val="bg1"/>
                </a:solidFill>
              </a:rPr>
              <a:t>Soveraignty</a:t>
            </a:r>
            <a:r>
              <a:rPr lang="en-GB" sz="1600" dirty="0" smtClean="0">
                <a:solidFill>
                  <a:schemeClr val="bg1"/>
                </a:solidFill>
              </a:rPr>
              <a:t> is an </a:t>
            </a:r>
            <a:r>
              <a:rPr lang="en-GB" sz="1600" dirty="0" err="1" smtClean="0">
                <a:solidFill>
                  <a:schemeClr val="bg1"/>
                </a:solidFill>
              </a:rPr>
              <a:t>Artificiall</a:t>
            </a:r>
            <a:r>
              <a:rPr lang="en-GB" sz="1600" dirty="0" smtClean="0">
                <a:solidFill>
                  <a:schemeClr val="bg1"/>
                </a:solidFill>
              </a:rPr>
              <a:t> Soul, as giving life and motion to the whole body”   Thomas Hobbes 1651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6A698AD-6259-4D20-8154-6FED0135CA24}" type="slidenum">
              <a:rPr lang="en-US"/>
              <a:pPr eaLnBrk="1" hangingPunct="1"/>
              <a:t>10</a:t>
            </a:fld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20713"/>
            <a:ext cx="8489950" cy="504825"/>
          </a:xfrm>
        </p:spPr>
        <p:txBody>
          <a:bodyPr/>
          <a:lstStyle/>
          <a:p>
            <a:pPr eaLnBrk="1" hangingPunct="1"/>
            <a:r>
              <a:rPr lang="en-US" sz="1500" smtClean="0"/>
              <a:t>Leviathan – city level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7920037" cy="3959225"/>
          </a:xfrm>
          <a:noFill/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auto">
          <a:xfrm>
            <a:off x="468313" y="1268413"/>
            <a:ext cx="80645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00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000"/>
          </a:p>
        </p:txBody>
      </p:sp>
      <p:sp>
        <p:nvSpPr>
          <p:cNvPr id="34822" name="Rectangle 5"/>
          <p:cNvSpPr>
            <a:spLocks noChangeArrowheads="1"/>
          </p:cNvSpPr>
          <p:nvPr/>
        </p:nvSpPr>
        <p:spPr bwMode="auto">
          <a:xfrm>
            <a:off x="611188" y="1052513"/>
            <a:ext cx="80645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en-US" sz="1400"/>
          </a:p>
        </p:txBody>
      </p:sp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071563"/>
            <a:ext cx="7072313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00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68FA9C7D-2645-403A-8E0F-A34EE86E431E}" type="slidenum">
              <a:rPr lang="en-US" smtClean="0"/>
              <a:pPr eaLnBrk="1" hangingPunct="1"/>
              <a:t>11</a:t>
            </a:fld>
            <a:endParaRPr lang="en-US" dirty="0" smtClean="0"/>
          </a:p>
        </p:txBody>
      </p:sp>
      <p:pic>
        <p:nvPicPr>
          <p:cNvPr id="24578" name="Picture 6" descr="C:\Mark\Work\Energy\EnergyModels\DYNEMO\DynEMo_Flow\DynEMo_flow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0" y="1124744"/>
            <a:ext cx="8889336" cy="652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9315450" cy="1368152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>
                <a:latin typeface="Arial Black" pitchFamily="34" charset="0"/>
              </a:rPr>
              <a:t>     Leviathan’s evolution and physiology - the national energy system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14474" r="-648" b="1315"/>
          <a:stretch/>
        </p:blipFill>
        <p:spPr bwMode="auto">
          <a:xfrm>
            <a:off x="1717386" y="908720"/>
            <a:ext cx="5544616" cy="108012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84000">
                <a:srgbClr val="FFEBFA"/>
              </a:gs>
            </a:gsLst>
            <a:lin ang="5400000" scaled="0"/>
          </a:gradFill>
          <a:ln>
            <a:noFill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229600" cy="157162"/>
          </a:xfrm>
        </p:spPr>
        <p:txBody>
          <a:bodyPr/>
          <a:lstStyle/>
          <a:p>
            <a:pPr eaLnBrk="1" hangingPunct="1"/>
            <a:r>
              <a:rPr lang="en-GB" sz="1600" dirty="0" smtClean="0"/>
              <a:t/>
            </a:r>
            <a:br>
              <a:rPr lang="en-GB" sz="1600" dirty="0" smtClean="0"/>
            </a:br>
            <a:endParaRPr lang="en-GB" sz="1600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484784"/>
            <a:ext cx="8712968" cy="80168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sz="3600" dirty="0" smtClean="0"/>
              <a:t>How might Leviathan </a:t>
            </a:r>
            <a:r>
              <a:rPr lang="en-GB" sz="3600" dirty="0"/>
              <a:t>evolve </a:t>
            </a:r>
            <a:endParaRPr lang="en-GB" sz="3600" dirty="0" smtClean="0"/>
          </a:p>
          <a:p>
            <a:pPr marL="0" indent="0" algn="ctr" eaLnBrk="1" hangingPunct="1">
              <a:buNone/>
            </a:pPr>
            <a:r>
              <a:rPr lang="en-GB" sz="3600" dirty="0" smtClean="0"/>
              <a:t>year </a:t>
            </a:r>
            <a:r>
              <a:rPr lang="en-GB" sz="3600" dirty="0"/>
              <a:t>by </a:t>
            </a:r>
            <a:r>
              <a:rPr lang="en-GB" sz="3600" dirty="0" smtClean="0"/>
              <a:t>year to</a:t>
            </a:r>
          </a:p>
          <a:p>
            <a:pPr marL="0" indent="0" algn="ctr" eaLnBrk="1" hangingPunct="1">
              <a:buNone/>
            </a:pPr>
            <a:r>
              <a:rPr lang="en-GB" sz="3600" dirty="0" smtClean="0"/>
              <a:t>securely use renewable energy </a:t>
            </a:r>
          </a:p>
          <a:p>
            <a:pPr marL="0" indent="0" algn="ctr" eaLnBrk="1" hangingPunct="1">
              <a:buNone/>
            </a:pPr>
            <a:r>
              <a:rPr lang="en-GB" sz="3600" dirty="0" smtClean="0"/>
              <a:t>and reduce environmental risk?</a:t>
            </a:r>
          </a:p>
          <a:p>
            <a:pPr marL="0" indent="0" algn="ctr" eaLnBrk="1" hangingPunct="1">
              <a:buNone/>
            </a:pPr>
            <a:endParaRPr lang="en-GB" sz="3200" dirty="0" smtClean="0"/>
          </a:p>
          <a:p>
            <a:pPr marL="0" indent="0" algn="ctr" eaLnBrk="1" hangingPunct="1">
              <a:buNone/>
            </a:pPr>
            <a:endParaRPr lang="en-GB" sz="3200" dirty="0"/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3817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085988C6-0B73-45C1-9CF3-1E7E031D5C05}" type="slidenum">
              <a:rPr lang="en-US" smtClean="0"/>
              <a:pPr eaLnBrk="1" hangingPunct="1"/>
              <a:t>12</a:t>
            </a:fld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05486"/>
            <a:ext cx="34290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73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65" y="548323"/>
            <a:ext cx="8489950" cy="1008063"/>
          </a:xfrm>
        </p:spPr>
        <p:txBody>
          <a:bodyPr/>
          <a:lstStyle/>
          <a:p>
            <a:r>
              <a:rPr lang="en-GB" dirty="0" smtClean="0"/>
              <a:t>Lifetimes and rates of stock  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72272"/>
            <a:ext cx="2133600" cy="285728"/>
          </a:xfrm>
          <a:prstGeom prst="rect">
            <a:avLst/>
          </a:prstGeom>
        </p:spPr>
        <p:txBody>
          <a:bodyPr/>
          <a:lstStyle/>
          <a:p>
            <a:fld id="{70E2A97C-DA7A-459D-BEB2-C467076B043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7674" y="1268512"/>
            <a:ext cx="8489950" cy="4176712"/>
          </a:xfrm>
        </p:spPr>
        <p:txBody>
          <a:bodyPr/>
          <a:lstStyle/>
          <a:p>
            <a:pPr marL="0" indent="0">
              <a:buNone/>
            </a:pPr>
            <a:r>
              <a:rPr lang="en-GB" sz="1400" b="1" dirty="0" smtClean="0"/>
              <a:t>People ~80 years				 Dwellings ~ 100 years</a:t>
            </a:r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endParaRPr lang="en-GB" sz="1400" b="1" dirty="0" smtClean="0"/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endParaRPr lang="en-GB" sz="1400" b="1" dirty="0" smtClean="0"/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endParaRPr lang="en-GB" sz="1400" b="1" dirty="0" smtClean="0"/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endParaRPr lang="en-GB" sz="1400" b="1" dirty="0" smtClean="0"/>
          </a:p>
          <a:p>
            <a:pPr marL="0" indent="0">
              <a:buNone/>
            </a:pPr>
            <a:endParaRPr lang="en-GB" sz="1400" b="1" dirty="0"/>
          </a:p>
          <a:p>
            <a:pPr marL="0" indent="0">
              <a:buNone/>
            </a:pPr>
            <a:endParaRPr lang="en-GB" sz="1400" b="1" dirty="0" smtClean="0"/>
          </a:p>
          <a:p>
            <a:pPr marL="0" indent="0">
              <a:buNone/>
            </a:pPr>
            <a:r>
              <a:rPr lang="en-GB" sz="1400" b="1" dirty="0" smtClean="0"/>
              <a:t>Aircraft, ships,  power stations ~ 35 years		    Cars, appliances ~15 years	</a:t>
            </a:r>
            <a:endParaRPr lang="en-GB" sz="1400" b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 t="8038" r="9677"/>
          <a:stretch>
            <a:fillRect/>
          </a:stretch>
        </p:blipFill>
        <p:spPr bwMode="auto">
          <a:xfrm>
            <a:off x="4860032" y="4321572"/>
            <a:ext cx="36957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117" y="1556386"/>
            <a:ext cx="3822610" cy="237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117" y="4365104"/>
            <a:ext cx="4393423" cy="229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622" r="51653" b="-5437"/>
          <a:stretch/>
        </p:blipFill>
        <p:spPr bwMode="auto">
          <a:xfrm>
            <a:off x="4974529" y="1484784"/>
            <a:ext cx="3413896" cy="253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59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10"/>
          <p:cNvSpPr>
            <a:spLocks noGrp="1"/>
          </p:cNvSpPr>
          <p:nvPr>
            <p:ph idx="1"/>
          </p:nvPr>
        </p:nvSpPr>
        <p:spPr>
          <a:xfrm>
            <a:off x="500063" y="1928813"/>
            <a:ext cx="8489950" cy="2314575"/>
          </a:xfrm>
        </p:spPr>
        <p:txBody>
          <a:bodyPr/>
          <a:lstStyle/>
          <a:p>
            <a:endParaRPr lang="en-GB" smtClean="0"/>
          </a:p>
        </p:txBody>
      </p:sp>
      <p:sp>
        <p:nvSpPr>
          <p:cNvPr id="45059" name="Title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665162"/>
          </a:xfrm>
        </p:spPr>
        <p:txBody>
          <a:bodyPr/>
          <a:lstStyle/>
          <a:p>
            <a:pPr eaLnBrk="1" hangingPunct="1"/>
            <a:r>
              <a:rPr lang="en-GB" smtClean="0"/>
              <a:t>Demography model (UK)</a:t>
            </a:r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248400" y="638175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2103ADF-5EB9-4723-8A09-A332BC6EA881}" type="slidenum">
              <a:rPr lang="en-GB"/>
              <a:pPr eaLnBrk="1" hangingPunct="1"/>
              <a:t>14</a:t>
            </a:fld>
            <a:endParaRPr lang="en-GB"/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5357813" y="1071563"/>
            <a:ext cx="2714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sz="1200"/>
              <a:t>Probability of dying in year</a:t>
            </a:r>
          </a:p>
        </p:txBody>
      </p:sp>
      <p:sp>
        <p:nvSpPr>
          <p:cNvPr id="45062" name="TextBox 6"/>
          <p:cNvSpPr txBox="1">
            <a:spLocks noChangeArrowheads="1"/>
          </p:cNvSpPr>
          <p:nvPr/>
        </p:nvSpPr>
        <p:spPr bwMode="auto">
          <a:xfrm>
            <a:off x="428625" y="1000125"/>
            <a:ext cx="35004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sz="1400"/>
              <a:t>Age distribution by sex, 2008</a:t>
            </a:r>
          </a:p>
          <a:p>
            <a:pPr eaLnBrk="1" hangingPunct="1"/>
            <a:endParaRPr lang="en-GB" sz="1400"/>
          </a:p>
          <a:p>
            <a:pPr eaLnBrk="1" hangingPunct="1"/>
            <a:endParaRPr lang="en-GB" sz="1400"/>
          </a:p>
        </p:txBody>
      </p:sp>
      <p:pic>
        <p:nvPicPr>
          <p:cNvPr id="4506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85875"/>
            <a:ext cx="31067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285875"/>
            <a:ext cx="344805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214813"/>
            <a:ext cx="425132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Box 6"/>
          <p:cNvSpPr txBox="1">
            <a:spLocks noChangeArrowheads="1"/>
          </p:cNvSpPr>
          <p:nvPr/>
        </p:nvSpPr>
        <p:spPr bwMode="auto">
          <a:xfrm>
            <a:off x="571500" y="3857625"/>
            <a:ext cx="4000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sz="1200"/>
              <a:t>Population change: birth, death, migration probabilities</a:t>
            </a:r>
          </a:p>
        </p:txBody>
      </p:sp>
      <p:pic>
        <p:nvPicPr>
          <p:cNvPr id="4506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214813"/>
            <a:ext cx="3214688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TextBox 6"/>
          <p:cNvSpPr txBox="1">
            <a:spLocks noChangeArrowheads="1"/>
          </p:cNvSpPr>
          <p:nvPr/>
        </p:nvSpPr>
        <p:spPr bwMode="auto">
          <a:xfrm>
            <a:off x="5286375" y="3857625"/>
            <a:ext cx="385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sz="1200"/>
              <a:t>Population change: birth, death, migration changes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751388" y="5465763"/>
            <a:ext cx="534987" cy="0"/>
          </a:xfrm>
          <a:prstGeom prst="straightConnector1">
            <a:avLst/>
          </a:prstGeom>
          <a:ln w="38100">
            <a:solidFill>
              <a:srgbClr val="F63F1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2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2"/>
          <p:cNvSpPr>
            <a:spLocks noGrp="1"/>
          </p:cNvSpPr>
          <p:nvPr>
            <p:ph type="title"/>
          </p:nvPr>
        </p:nvSpPr>
        <p:spPr>
          <a:xfrm>
            <a:off x="107504" y="620688"/>
            <a:ext cx="8489950" cy="359569"/>
          </a:xfrm>
        </p:spPr>
        <p:txBody>
          <a:bodyPr/>
          <a:lstStyle/>
          <a:p>
            <a:r>
              <a:rPr lang="en-GB" b="1" dirty="0" smtClean="0"/>
              <a:t>Fundamental drivers: demography, households and dwellings (UK)</a:t>
            </a:r>
          </a:p>
        </p:txBody>
      </p:sp>
      <p:sp>
        <p:nvSpPr>
          <p:cNvPr id="44035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07C93472-6D70-47EC-9CEB-83E023FB5A11}" type="slidenum">
              <a:rPr 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73" y="4830101"/>
            <a:ext cx="4784928" cy="202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Rectangle 7"/>
          <p:cNvSpPr>
            <a:spLocks noChangeArrowheads="1"/>
          </p:cNvSpPr>
          <p:nvPr/>
        </p:nvSpPr>
        <p:spPr bwMode="auto">
          <a:xfrm>
            <a:off x="6998631" y="4463745"/>
            <a:ext cx="20409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dirty="0" smtClean="0"/>
              <a:t>Households: smaller</a:t>
            </a:r>
            <a:endParaRPr lang="en-GB" sz="16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4601"/>
            <a:ext cx="3298847" cy="274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281" y="1381542"/>
            <a:ext cx="5168223" cy="219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227861" y="1032991"/>
            <a:ext cx="18806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dirty="0"/>
              <a:t>Population: ageing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5496" y="1032991"/>
            <a:ext cx="22124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dirty="0"/>
              <a:t>Population uncertainty</a:t>
            </a:r>
          </a:p>
        </p:txBody>
      </p:sp>
      <p:cxnSp>
        <p:nvCxnSpPr>
          <p:cNvPr id="15" name="Straight Arrow Connector 14"/>
          <p:cNvCxnSpPr>
            <a:endCxn id="44040" idx="0"/>
          </p:cNvCxnSpPr>
          <p:nvPr/>
        </p:nvCxnSpPr>
        <p:spPr>
          <a:xfrm>
            <a:off x="8019102" y="3573015"/>
            <a:ext cx="1" cy="89073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4040" idx="1"/>
            <a:endCxn id="17" idx="3"/>
          </p:cNvCxnSpPr>
          <p:nvPr/>
        </p:nvCxnSpPr>
        <p:spPr>
          <a:xfrm flipH="1">
            <a:off x="1528137" y="4633022"/>
            <a:ext cx="5470494" cy="2780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30101"/>
            <a:ext cx="4211959" cy="202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5421" y="4491547"/>
            <a:ext cx="149271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dirty="0"/>
              <a:t>Dwelling stock</a:t>
            </a:r>
          </a:p>
        </p:txBody>
      </p:sp>
      <p:sp>
        <p:nvSpPr>
          <p:cNvPr id="44041" name="Rectangle 8"/>
          <p:cNvSpPr>
            <a:spLocks noChangeArrowheads="1"/>
          </p:cNvSpPr>
          <p:nvPr/>
        </p:nvSpPr>
        <p:spPr bwMode="auto">
          <a:xfrm>
            <a:off x="3419872" y="4201924"/>
            <a:ext cx="2134079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GB" sz="1400" dirty="0"/>
              <a:t>More </a:t>
            </a:r>
            <a:r>
              <a:rPr lang="en-GB" sz="1400" dirty="0" smtClean="0"/>
              <a:t>energy per </a:t>
            </a:r>
            <a:r>
              <a:rPr lang="en-GB" sz="1400" dirty="0"/>
              <a:t>person in small households</a:t>
            </a:r>
          </a:p>
        </p:txBody>
      </p:sp>
    </p:spTree>
    <p:extLst>
      <p:ext uri="{BB962C8B-B14F-4D97-AF65-F5344CB8AC3E}">
        <p14:creationId xmlns:p14="http://schemas.microsoft.com/office/powerpoint/2010/main" val="232842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Person-Dwelling Combinations (PDCs)  - scenarios</a:t>
            </a:r>
            <a:endParaRPr lang="en-GB" dirty="0" smtClean="0"/>
          </a:p>
        </p:txBody>
      </p:sp>
      <p:sp>
        <p:nvSpPr>
          <p:cNvPr id="4505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A082D5CF-F4AD-48F7-BAE6-4CAD0AAFC247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2" name="Rectangle 1"/>
          <p:cNvSpPr/>
          <p:nvPr/>
        </p:nvSpPr>
        <p:spPr>
          <a:xfrm>
            <a:off x="323528" y="1646842"/>
            <a:ext cx="2517776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ea typeface="ＭＳ Ｐゴシック" pitchFamily="34" charset="-128"/>
              </a:rPr>
              <a:t>Numbers of PDCs changing with: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dirty="0">
                <a:ea typeface="ＭＳ Ｐゴシック" pitchFamily="34" charset="-128"/>
              </a:rPr>
              <a:t>Demolition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34" charset="-128"/>
              </a:rPr>
              <a:t>Existing (E)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dirty="0" smtClean="0">
                <a:ea typeface="ＭＳ Ｐゴシック" pitchFamily="34" charset="-128"/>
              </a:rPr>
              <a:t>Refurbishment (R)</a:t>
            </a:r>
            <a:endParaRPr lang="en-GB" sz="1600" dirty="0">
              <a:ea typeface="ＭＳ Ｐゴシック" pitchFamily="34" charset="-128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1600" dirty="0">
                <a:ea typeface="ＭＳ Ｐゴシック" pitchFamily="34" charset="-128"/>
              </a:rPr>
              <a:t>New </a:t>
            </a:r>
            <a:r>
              <a:rPr lang="en-GB" sz="1600" dirty="0" smtClean="0">
                <a:ea typeface="ＭＳ Ｐゴシック" pitchFamily="34" charset="-128"/>
              </a:rPr>
              <a:t>build (N) </a:t>
            </a:r>
            <a:endParaRPr lang="en-GB" sz="1600" dirty="0"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4088" y="1988840"/>
            <a:ext cx="2517776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 smtClean="0">
                <a:ea typeface="ＭＳ Ｐゴシック" pitchFamily="34" charset="-128"/>
              </a:rPr>
              <a:t>Space and water heat load </a:t>
            </a:r>
            <a:r>
              <a:rPr lang="en-GB" sz="1600" dirty="0">
                <a:ea typeface="ＭＳ Ｐゴシック" pitchFamily="34" charset="-128"/>
              </a:rPr>
              <a:t>of PDCs changing </a:t>
            </a:r>
            <a:r>
              <a:rPr lang="en-GB" sz="1600" dirty="0" smtClean="0">
                <a:ea typeface="ＭＳ Ｐゴシック" pitchFamily="34" charset="-128"/>
              </a:rPr>
              <a:t>with energy efficiency</a:t>
            </a:r>
            <a:endParaRPr lang="en-GB" sz="1600" dirty="0">
              <a:ea typeface="ＭＳ Ｐゴシック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9001"/>
            <a:ext cx="9144000" cy="37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8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2"/>
          <p:cNvSpPr>
            <a:spLocks noGrp="1"/>
          </p:cNvSpPr>
          <p:nvPr>
            <p:ph type="title"/>
          </p:nvPr>
        </p:nvSpPr>
        <p:spPr>
          <a:xfrm>
            <a:off x="179512" y="620712"/>
            <a:ext cx="8489950" cy="1008063"/>
          </a:xfrm>
        </p:spPr>
        <p:txBody>
          <a:bodyPr/>
          <a:lstStyle/>
          <a:p>
            <a:r>
              <a:rPr lang="en-GB" b="1" dirty="0" smtClean="0"/>
              <a:t>Domestic scenarios</a:t>
            </a:r>
            <a:endParaRPr lang="en-GB" dirty="0" smtClean="0"/>
          </a:p>
        </p:txBody>
      </p:sp>
      <p:sp>
        <p:nvSpPr>
          <p:cNvPr id="58371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7E7B9D8A-52CC-486E-947F-37118FC76395}" type="slidenum">
              <a:rPr lang="en-US" smtClean="0"/>
              <a:pPr eaLnBrk="1" hangingPunct="1"/>
              <a:t>17</a:t>
            </a:fld>
            <a:endParaRPr lang="en-US" dirty="0" smtClean="0"/>
          </a:p>
        </p:txBody>
      </p:sp>
      <p:pic>
        <p:nvPicPr>
          <p:cNvPr id="5837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4581525"/>
            <a:ext cx="65325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28575" y="5240338"/>
            <a:ext cx="2517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600" dirty="0"/>
              <a:t>Gradual change in fuel mix from mainly gas to electricity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2924" y="1484784"/>
            <a:ext cx="25177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600" dirty="0" smtClean="0"/>
              <a:t>Monthly</a:t>
            </a:r>
            <a:endParaRPr lang="en-GB" sz="1600" dirty="0"/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33099"/>
            <a:ext cx="9165208" cy="668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8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229600" cy="157162"/>
          </a:xfrm>
        </p:spPr>
        <p:txBody>
          <a:bodyPr/>
          <a:lstStyle/>
          <a:p>
            <a:pPr eaLnBrk="1" hangingPunct="1"/>
            <a:r>
              <a:rPr lang="en-GB" sz="1600" dirty="0" smtClean="0"/>
              <a:t/>
            </a:r>
            <a:br>
              <a:rPr lang="en-GB" sz="1600" dirty="0" smtClean="0"/>
            </a:br>
            <a:endParaRPr lang="en-GB" sz="1600" dirty="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484784"/>
            <a:ext cx="7772400" cy="80168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sz="3600" dirty="0" smtClean="0"/>
              <a:t>Will Leviathan </a:t>
            </a:r>
            <a:r>
              <a:rPr lang="en-GB" sz="3600" dirty="0"/>
              <a:t>function </a:t>
            </a:r>
            <a:endParaRPr lang="en-GB" sz="3600" dirty="0" smtClean="0"/>
          </a:p>
          <a:p>
            <a:pPr marL="0" indent="0" algn="ctr" eaLnBrk="1" hangingPunct="1">
              <a:buNone/>
            </a:pPr>
            <a:r>
              <a:rPr lang="en-GB" sz="3600" dirty="0" smtClean="0"/>
              <a:t>minute </a:t>
            </a:r>
            <a:r>
              <a:rPr lang="en-GB" sz="3600" dirty="0"/>
              <a:t>by minute? </a:t>
            </a:r>
          </a:p>
          <a:p>
            <a:pPr marL="0" indent="0" algn="ctr" eaLnBrk="1" hangingPunct="1">
              <a:buNone/>
            </a:pPr>
            <a:r>
              <a:rPr lang="en-GB" sz="3200" dirty="0" smtClean="0"/>
              <a:t>society + engineering</a:t>
            </a:r>
          </a:p>
          <a:p>
            <a:pPr marL="0" indent="0" algn="ctr" eaLnBrk="1" hangingPunct="1">
              <a:buNone/>
            </a:pPr>
            <a:endParaRPr lang="en-GB" sz="3200" dirty="0" smtClean="0"/>
          </a:p>
          <a:p>
            <a:pPr marL="0" indent="0" algn="ctr" eaLnBrk="1" hangingPunct="1">
              <a:buNone/>
            </a:pPr>
            <a:r>
              <a:rPr lang="en-GB" sz="2800" dirty="0" smtClean="0">
                <a:solidFill>
                  <a:srgbClr val="0070C0"/>
                </a:solidFill>
                <a:latin typeface="Arial Black" pitchFamily="34" charset="0"/>
              </a:rPr>
              <a:t>Dynamic </a:t>
            </a:r>
            <a:r>
              <a:rPr lang="en-GB" sz="2800" dirty="0" smtClean="0">
                <a:solidFill>
                  <a:srgbClr val="FF0000"/>
                </a:solidFill>
                <a:latin typeface="Arial Black" pitchFamily="34" charset="0"/>
              </a:rPr>
              <a:t>Energy</a:t>
            </a:r>
            <a:r>
              <a:rPr lang="en-GB" sz="2800" dirty="0" smtClean="0">
                <a:latin typeface="Arial Black" pitchFamily="34" charset="0"/>
              </a:rPr>
              <a:t> </a:t>
            </a:r>
            <a:r>
              <a:rPr lang="en-GB" sz="2800" dirty="0" smtClean="0">
                <a:solidFill>
                  <a:srgbClr val="00B050"/>
                </a:solidFill>
                <a:latin typeface="Arial Black" pitchFamily="34" charset="0"/>
              </a:rPr>
              <a:t>Model</a:t>
            </a:r>
            <a:endParaRPr lang="en-GB" sz="2800" dirty="0">
              <a:solidFill>
                <a:srgbClr val="00B050"/>
              </a:solidFill>
              <a:latin typeface="Arial Black" pitchFamily="34" charset="0"/>
            </a:endParaRPr>
          </a:p>
          <a:p>
            <a:pPr marL="0" indent="0" algn="ctr" eaLnBrk="1" hangingPunct="1">
              <a:buNone/>
            </a:pPr>
            <a:endParaRPr lang="en-GB" sz="3200" dirty="0"/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310949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endParaRPr lang="en-US" dirty="0" smtClean="0"/>
          </a:p>
          <a:p>
            <a:pPr eaLnBrk="1" hangingPunct="1"/>
            <a:fld id="{085988C6-0B73-45C1-9CF3-1E7E031D5C05}" type="slidenum">
              <a:rPr lang="en-US" smtClean="0"/>
              <a:pPr eaLnBrk="1" hangingPunct="1"/>
              <a:t>18</a:t>
            </a:fld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3347864" y="4581128"/>
            <a:ext cx="2160240" cy="2088232"/>
            <a:chOff x="1" y="-1"/>
            <a:chExt cx="1165223" cy="1160464"/>
          </a:xfrm>
        </p:grpSpPr>
        <p:sp>
          <p:nvSpPr>
            <p:cNvPr id="7" name="Arc 6"/>
            <p:cNvSpPr/>
            <p:nvPr/>
          </p:nvSpPr>
          <p:spPr>
            <a:xfrm rot="10287548" flipV="1">
              <a:off x="1" y="1586"/>
              <a:ext cx="1158876" cy="1158877"/>
            </a:xfrm>
            <a:prstGeom prst="arc">
              <a:avLst>
                <a:gd name="adj1" fmla="val 10913768"/>
                <a:gd name="adj2" fmla="val 0"/>
              </a:avLst>
            </a:prstGeom>
            <a:noFill/>
            <a:ln w="63500" cmpd="sng"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rgbClr val="3D9345"/>
                  </a:gs>
                </a:gsLst>
                <a:lin ang="10800000" scaled="1"/>
                <a:tileRect/>
              </a:gradFill>
              <a:prstDash val="sysDot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400">
                <a:latin typeface="Arial Black" pitchFamily="34" charset="0"/>
              </a:endParaRPr>
            </a:p>
          </p:txBody>
        </p:sp>
        <p:sp>
          <p:nvSpPr>
            <p:cNvPr id="8" name="Arc 7"/>
            <p:cNvSpPr/>
            <p:nvPr/>
          </p:nvSpPr>
          <p:spPr>
            <a:xfrm rot="21325665" flipV="1">
              <a:off x="6348" y="-1"/>
              <a:ext cx="1158876" cy="1158877"/>
            </a:xfrm>
            <a:prstGeom prst="arc">
              <a:avLst>
                <a:gd name="adj1" fmla="val 10913768"/>
                <a:gd name="adj2" fmla="val 0"/>
              </a:avLst>
            </a:prstGeom>
            <a:ln w="60325" cmpd="sng">
              <a:gradFill flip="none" rotWithShape="1">
                <a:gsLst>
                  <a:gs pos="0">
                    <a:srgbClr val="0070C0"/>
                  </a:gs>
                  <a:gs pos="100000">
                    <a:srgbClr val="FF0000"/>
                  </a:gs>
                </a:gsLst>
                <a:lin ang="0" scaled="0"/>
                <a:tileRect/>
              </a:gradFill>
              <a:prstDash val="sysDot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GB" sz="1400">
                <a:latin typeface="Arial Black" pitchFamily="34" charset="0"/>
              </a:endParaRPr>
            </a:p>
          </p:txBody>
        </p:sp>
        <p:sp>
          <p:nvSpPr>
            <p:cNvPr id="9" name="TextBox 31"/>
            <p:cNvSpPr txBox="1"/>
            <p:nvPr/>
          </p:nvSpPr>
          <p:spPr>
            <a:xfrm>
              <a:off x="41272" y="400053"/>
              <a:ext cx="1087438" cy="30956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3200" b="1" dirty="0" err="1">
                  <a:solidFill>
                    <a:srgbClr val="5B4DBF"/>
                  </a:solidFill>
                  <a:effectLst/>
                  <a:latin typeface="Arial Black" pitchFamily="34" charset="0"/>
                </a:rPr>
                <a:t>Dyn</a:t>
              </a:r>
              <a:r>
                <a:rPr lang="en-GB" sz="3200" b="1" dirty="0" err="1">
                  <a:solidFill>
                    <a:srgbClr val="FF0000"/>
                  </a:solidFill>
                  <a:effectLst/>
                  <a:latin typeface="Arial Black" pitchFamily="34" charset="0"/>
                </a:rPr>
                <a:t>E</a:t>
              </a:r>
              <a:r>
                <a:rPr lang="en-GB" sz="3200" b="1" dirty="0" err="1">
                  <a:solidFill>
                    <a:srgbClr val="3D9345"/>
                  </a:solidFill>
                  <a:effectLst/>
                  <a:latin typeface="Arial Black" pitchFamily="34" charset="0"/>
                </a:rPr>
                <a:t>Mo</a:t>
              </a:r>
              <a:endParaRPr lang="en-GB" sz="3200" dirty="0">
                <a:solidFill>
                  <a:srgbClr val="3D9345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5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25474242-E904-487A-9D97-786E269ADC00}" type="slidenum">
              <a:rPr lang="en-US" smtClean="0"/>
              <a:pPr eaLnBrk="1" hangingPunct="1"/>
              <a:t>19</a:t>
            </a:fld>
            <a:endParaRPr lang="en-US" dirty="0" smtClean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5807335" y="4165076"/>
            <a:ext cx="326051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GB" b="1" dirty="0" smtClean="0">
                <a:solidFill>
                  <a:schemeClr val="tx2"/>
                </a:solidFill>
              </a:rPr>
              <a:t>Activity by space over year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822"/>
            <a:ext cx="3993455" cy="243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2"/>
          <p:cNvSpPr txBox="1">
            <a:spLocks/>
          </p:cNvSpPr>
          <p:nvPr/>
        </p:nvSpPr>
        <p:spPr bwMode="auto">
          <a:xfrm>
            <a:off x="0" y="692696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b="1" kern="0" dirty="0" smtClean="0"/>
              <a:t>Human activity UK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123" y="796738"/>
            <a:ext cx="3510558" cy="3048272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734" y="4437112"/>
            <a:ext cx="3082776" cy="243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2"/>
          <p:cNvSpPr txBox="1">
            <a:spLocks/>
          </p:cNvSpPr>
          <p:nvPr/>
        </p:nvSpPr>
        <p:spPr bwMode="auto">
          <a:xfrm>
            <a:off x="5868144" y="476672"/>
            <a:ext cx="341531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GB" b="1" dirty="0" smtClean="0">
                <a:solidFill>
                  <a:schemeClr val="tx2"/>
                </a:solidFill>
              </a:rPr>
              <a:t>Activity by time over year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467544" y="1193198"/>
            <a:ext cx="341531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GB" b="1" dirty="0" smtClean="0">
                <a:solidFill>
                  <a:schemeClr val="tx2"/>
                </a:solidFill>
              </a:rPr>
              <a:t>Activity by time of day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" y="4504296"/>
            <a:ext cx="4716016" cy="235370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775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arIntYrGrOptTes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1113"/>
            <a:ext cx="9036496" cy="727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25474242-E904-487A-9D97-786E269ADC00}" type="slidenum">
              <a:rPr lang="en-US" smtClean="0"/>
              <a:pPr eaLnBrk="1" hangingPunct="1"/>
              <a:t>2</a:t>
            </a:fld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-18256" y="3429000"/>
            <a:ext cx="9036496" cy="3600400"/>
          </a:xfrm>
          <a:solidFill>
            <a:schemeClr val="bg1"/>
          </a:solidFill>
        </p:spPr>
        <p:txBody>
          <a:bodyPr/>
          <a:lstStyle/>
          <a:p>
            <a:pPr marL="0" lvl="1" indent="0" eaLnBrk="1" hangingPunct="1">
              <a:buNone/>
            </a:pPr>
            <a:endParaRPr lang="en-US" sz="1600" dirty="0" smtClean="0">
              <a:cs typeface="ＭＳ Ｐゴシック" charset="0"/>
            </a:endParaRPr>
          </a:p>
          <a:p>
            <a:pPr marL="0" indent="0" eaLnBrk="1" hangingPunct="1">
              <a:buNone/>
            </a:pPr>
            <a:endParaRPr lang="en-GB" sz="1600" dirty="0" smtClean="0"/>
          </a:p>
          <a:p>
            <a:pPr marL="0" indent="0" eaLnBrk="1" hangingPunct="1">
              <a:buNone/>
            </a:pPr>
            <a:r>
              <a:rPr lang="en-GB" sz="1600" dirty="0"/>
              <a:t> </a:t>
            </a:r>
            <a:r>
              <a:rPr lang="en-GB" sz="1600" dirty="0" smtClean="0"/>
              <a:t>    Energy in the earth’s environment</a:t>
            </a:r>
            <a:r>
              <a:rPr lang="en-GB" sz="1600" dirty="0"/>
              <a:t>:</a:t>
            </a:r>
            <a:endParaRPr lang="en-GB" sz="1600" dirty="0" smtClean="0"/>
          </a:p>
          <a:p>
            <a:pPr lvl="1" eaLnBrk="1" hangingPunct="1"/>
            <a:r>
              <a:rPr lang="en-GB" sz="1600" dirty="0"/>
              <a:t>s</a:t>
            </a:r>
            <a:r>
              <a:rPr lang="en-GB" sz="1600" dirty="0" smtClean="0"/>
              <a:t>un =&gt; wind =&gt; waves</a:t>
            </a:r>
          </a:p>
          <a:p>
            <a:pPr lvl="1" eaLnBrk="1" hangingPunct="1"/>
            <a:r>
              <a:rPr lang="en-GB" sz="1600" dirty="0" smtClean="0"/>
              <a:t>tides</a:t>
            </a:r>
          </a:p>
          <a:p>
            <a:pPr lvl="1" eaLnBrk="1" hangingPunct="1"/>
            <a:r>
              <a:rPr lang="en-GB" sz="1600" dirty="0" smtClean="0"/>
              <a:t>radioactivity</a:t>
            </a:r>
          </a:p>
          <a:p>
            <a:pPr lvl="1" eaLnBrk="1" hangingPunct="1"/>
            <a:endParaRPr lang="en-GB" sz="1600" dirty="0" smtClean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03548"/>
            <a:ext cx="9144000" cy="1285292"/>
          </a:xfrm>
          <a:solidFill>
            <a:schemeClr val="bg1"/>
          </a:solidFill>
        </p:spPr>
        <p:txBody>
          <a:bodyPr/>
          <a:lstStyle/>
          <a:p>
            <a:pPr lvl="1" eaLnBrk="1" hangingPunct="1"/>
            <a:r>
              <a:rPr lang="en-US" sz="2000" b="1" dirty="0" smtClean="0"/>
              <a:t>   Leviathan’s environment : from 3.5 billion years ago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    </a:t>
            </a:r>
            <a:r>
              <a:rPr lang="en-US" sz="1600" b="1" dirty="0"/>
              <a:t/>
            </a:r>
            <a:br>
              <a:rPr lang="en-US" sz="1600" b="1" dirty="0"/>
            </a:br>
            <a:r>
              <a:rPr lang="en-US" sz="1600" b="1" dirty="0" smtClean="0"/>
              <a:t>    </a:t>
            </a:r>
            <a:r>
              <a:rPr lang="en-US" sz="1600" dirty="0" smtClean="0"/>
              <a:t>Environment and energy </a:t>
            </a:r>
            <a:r>
              <a:rPr lang="en-US" sz="1600" dirty="0"/>
              <a:t>flows vary across minutes, hours, days and </a:t>
            </a:r>
            <a:r>
              <a:rPr lang="en-US" sz="1600" dirty="0" smtClean="0"/>
              <a:t>years</a:t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		</a:t>
            </a:r>
            <a:r>
              <a:rPr lang="en-US" sz="1600" dirty="0" smtClean="0"/>
              <a:t>Winter</a:t>
            </a:r>
            <a:r>
              <a:rPr lang="en-US" sz="1600" dirty="0"/>
              <a:t>		Spring		Summer		Autumn</a:t>
            </a:r>
            <a:br>
              <a:rPr lang="en-US" sz="1600" dirty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15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518248" y="3636327"/>
            <a:ext cx="16561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The rise </a:t>
            </a:r>
          </a:p>
          <a:p>
            <a:r>
              <a:rPr lang="en-GB" b="1" dirty="0" smtClean="0"/>
              <a:t>of the replicators</a:t>
            </a:r>
          </a:p>
          <a:p>
            <a:endParaRPr lang="en-GB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microbes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plants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 smtClean="0"/>
              <a:t>animals</a:t>
            </a:r>
            <a:endParaRPr lang="en-GB" dirty="0"/>
          </a:p>
          <a:p>
            <a:pPr marL="0" lvl="1"/>
            <a:endParaRPr lang="en-GB" sz="1600" dirty="0" smtClean="0"/>
          </a:p>
          <a:p>
            <a:pPr marL="0" lvl="1"/>
            <a:r>
              <a:rPr lang="en-GB" sz="1600" dirty="0" smtClean="0"/>
              <a:t>(fossil fuels and bio energy are dead </a:t>
            </a:r>
            <a:r>
              <a:rPr lang="en-GB" sz="1600" dirty="0"/>
              <a:t>replicators)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12976"/>
            <a:ext cx="2520280" cy="36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25474242-E904-487A-9D97-786E269ADC00}" type="slidenum">
              <a:rPr lang="en-US" smtClean="0"/>
              <a:pPr eaLnBrk="1" hangingPunct="1"/>
              <a:t>20</a:t>
            </a:fld>
            <a:endParaRPr lang="en-US" dirty="0" smtClean="0"/>
          </a:p>
        </p:txBody>
      </p:sp>
      <p:pic>
        <p:nvPicPr>
          <p:cNvPr id="7" name="Picture 6" descr="VarIntYrGrOptTes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24788"/>
            <a:ext cx="9159077" cy="737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5124788"/>
            <a:ext cx="9144000" cy="320435"/>
          </a:xfrm>
          <a:solidFill>
            <a:schemeClr val="bg1"/>
          </a:solidFill>
        </p:spPr>
        <p:txBody>
          <a:bodyPr/>
          <a:lstStyle/>
          <a:p>
            <a:pPr lvl="1" eaLnBrk="1" hangingPunct="1"/>
            <a:r>
              <a:rPr lang="en-US" sz="1600" b="1" dirty="0" smtClean="0"/>
              <a:t>    						     Weather and Renewables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1500" dirty="0" smtClean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31333" y="1556792"/>
            <a:ext cx="3415317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GB" b="1" dirty="0" smtClean="0">
                <a:solidFill>
                  <a:schemeClr val="tx2"/>
                </a:solidFill>
              </a:rPr>
              <a:t>Human use </a:t>
            </a:r>
            <a:r>
              <a:rPr lang="en-GB" b="1" dirty="0">
                <a:solidFill>
                  <a:schemeClr val="tx2"/>
                </a:solidFill>
              </a:rPr>
              <a:t>of time – </a:t>
            </a:r>
            <a:r>
              <a:rPr lang="en-GB" b="1" dirty="0" smtClean="0">
                <a:solidFill>
                  <a:schemeClr val="tx2"/>
                </a:solidFill>
              </a:rPr>
              <a:t>UK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Quite invariable – 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a diurnal mammal!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" y="2420888"/>
            <a:ext cx="3993455" cy="243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2"/>
          <p:cNvSpPr txBox="1">
            <a:spLocks/>
          </p:cNvSpPr>
          <p:nvPr/>
        </p:nvSpPr>
        <p:spPr bwMode="auto">
          <a:xfrm>
            <a:off x="0" y="692696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charset="0"/>
                <a:ea typeface="MS PGothic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dirty="0" err="1" smtClean="0">
                <a:solidFill>
                  <a:srgbClr val="0070C0"/>
                </a:solidFill>
                <a:latin typeface="Arial Black" pitchFamily="34" charset="0"/>
              </a:rPr>
              <a:t>Dyn</a:t>
            </a:r>
            <a:r>
              <a:rPr lang="en-GB" sz="2000" dirty="0" err="1" smtClean="0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sz="2000" dirty="0" err="1" smtClean="0">
                <a:solidFill>
                  <a:srgbClr val="00B050"/>
                </a:solidFill>
                <a:latin typeface="Arial Black" pitchFamily="34" charset="0"/>
              </a:rPr>
              <a:t>Mo</a:t>
            </a:r>
            <a:r>
              <a:rPr lang="en-GB" sz="2000" dirty="0" smtClean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n-GB" sz="2000" b="1" kern="0" dirty="0" smtClean="0"/>
              <a:t>Temporal drivers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446650" y="1700759"/>
            <a:ext cx="1091592" cy="212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220072" y="4456764"/>
            <a:ext cx="360040" cy="8198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MarkVisual\MBVideo\Film\Energy\House2\House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44376"/>
            <a:ext cx="4433635" cy="382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82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085988C6-0B73-45C1-9CF3-1E7E031D5C05}" type="slidenum">
              <a:rPr lang="en-US" smtClean="0"/>
              <a:pPr eaLnBrk="1" hangingPunct="1"/>
              <a:t>21</a:t>
            </a:fld>
            <a:endParaRPr lang="en-US" smtClean="0"/>
          </a:p>
        </p:txBody>
      </p:sp>
      <p:pic>
        <p:nvPicPr>
          <p:cNvPr id="33797" name="Picture 4" descr="ES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444" y="362761"/>
            <a:ext cx="9162243" cy="6594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332656"/>
            <a:ext cx="1835696" cy="576064"/>
          </a:xfr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/>
          <a:lstStyle/>
          <a:p>
            <a:pPr algn="ctr" eaLnBrk="1" hangingPunct="1"/>
            <a:r>
              <a:rPr lang="en-GB" sz="1600" b="1" dirty="0" smtClean="0"/>
              <a:t>UK energy, space and time</a:t>
            </a:r>
          </a:p>
        </p:txBody>
      </p:sp>
      <p:pic>
        <p:nvPicPr>
          <p:cNvPr id="6" name="ES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924238"/>
            <a:ext cx="7789867" cy="59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7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873125"/>
            <a:ext cx="9117013" cy="2987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-1" y="3860800"/>
            <a:ext cx="9117013" cy="2987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1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705963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le 2"/>
          <p:cNvSpPr>
            <a:spLocks noGrp="1"/>
          </p:cNvSpPr>
          <p:nvPr>
            <p:ph type="title"/>
          </p:nvPr>
        </p:nvSpPr>
        <p:spPr>
          <a:xfrm>
            <a:off x="0" y="620713"/>
            <a:ext cx="8489950" cy="1008062"/>
          </a:xfrm>
        </p:spPr>
        <p:txBody>
          <a:bodyPr/>
          <a:lstStyle/>
          <a:p>
            <a:r>
              <a:rPr lang="en-GB" sz="1600" b="1" dirty="0" smtClean="0"/>
              <a:t>Buildings</a:t>
            </a:r>
            <a:r>
              <a:rPr lang="en-GB" sz="1600" b="1" dirty="0"/>
              <a:t>: two sample archetypes</a:t>
            </a:r>
            <a:br>
              <a:rPr lang="en-GB" sz="1600" b="1" dirty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b="1" dirty="0" smtClean="0"/>
              <a:t>Heat pump</a:t>
            </a:r>
            <a:br>
              <a:rPr lang="en-GB" sz="1600" b="1" dirty="0" smtClean="0"/>
            </a:br>
            <a:r>
              <a:rPr lang="en-GB" sz="1600" dirty="0" smtClean="0">
                <a:solidFill>
                  <a:srgbClr val="FF0000"/>
                </a:solidFill>
              </a:rPr>
              <a:t>single source</a:t>
            </a:r>
            <a:br>
              <a:rPr lang="en-GB" sz="1600" dirty="0" smtClean="0">
                <a:solidFill>
                  <a:srgbClr val="FF0000"/>
                </a:solidFill>
              </a:rPr>
            </a:br>
            <a:r>
              <a:rPr lang="en-GB" sz="1600" dirty="0" smtClean="0">
                <a:solidFill>
                  <a:srgbClr val="FF0000"/>
                </a:solidFill>
              </a:rPr>
              <a:t>peaks</a:t>
            </a:r>
            <a:br>
              <a:rPr lang="en-GB" sz="1600" dirty="0" smtClean="0">
                <a:solidFill>
                  <a:srgbClr val="FF0000"/>
                </a:solidFill>
              </a:rPr>
            </a:br>
            <a:r>
              <a:rPr lang="en-GB" sz="1600" dirty="0" smtClean="0">
                <a:solidFill>
                  <a:srgbClr val="FF0000"/>
                </a:solidFill>
              </a:rPr>
              <a:t>little storage</a:t>
            </a: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/>
              <a:t/>
            </a:r>
            <a:br>
              <a:rPr lang="en-GB" sz="1600" b="1" dirty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r>
              <a:rPr lang="en-GB" sz="1600" b="1" dirty="0" smtClean="0"/>
              <a:t>District heat</a:t>
            </a:r>
            <a:br>
              <a:rPr lang="en-GB" sz="1600" b="1" dirty="0" smtClean="0"/>
            </a:br>
            <a:r>
              <a:rPr lang="en-GB" sz="1600" dirty="0" smtClean="0">
                <a:solidFill>
                  <a:srgbClr val="00B050"/>
                </a:solidFill>
              </a:rPr>
              <a:t>diversity</a:t>
            </a:r>
            <a:br>
              <a:rPr lang="en-GB" sz="1600" dirty="0" smtClean="0">
                <a:solidFill>
                  <a:srgbClr val="00B050"/>
                </a:solidFill>
              </a:rPr>
            </a:br>
            <a:r>
              <a:rPr lang="en-GB" sz="1600" dirty="0" smtClean="0">
                <a:solidFill>
                  <a:srgbClr val="00B050"/>
                </a:solidFill>
              </a:rPr>
              <a:t>multiple inputs</a:t>
            </a:r>
            <a:br>
              <a:rPr lang="en-GB" sz="1600" dirty="0" smtClean="0">
                <a:solidFill>
                  <a:srgbClr val="00B050"/>
                </a:solidFill>
              </a:rPr>
            </a:br>
            <a:r>
              <a:rPr lang="en-GB" sz="1600" dirty="0" smtClean="0">
                <a:solidFill>
                  <a:srgbClr val="00B050"/>
                </a:solidFill>
              </a:rPr>
              <a:t>cheap storage</a:t>
            </a:r>
            <a:br>
              <a:rPr lang="en-GB" sz="1600" dirty="0" smtClean="0">
                <a:solidFill>
                  <a:srgbClr val="00B050"/>
                </a:solidFill>
              </a:rPr>
            </a:br>
            <a:r>
              <a:rPr lang="en-GB" sz="1600" dirty="0" smtClean="0">
                <a:solidFill>
                  <a:srgbClr val="00B050"/>
                </a:solidFill>
              </a:rPr>
              <a:t/>
            </a:r>
            <a:br>
              <a:rPr lang="en-GB" sz="1600" dirty="0" smtClean="0">
                <a:solidFill>
                  <a:srgbClr val="00B050"/>
                </a:solidFill>
              </a:rPr>
            </a:br>
            <a:r>
              <a:rPr lang="en-GB" sz="1600" dirty="0" smtClean="0">
                <a:solidFill>
                  <a:srgbClr val="FF0000"/>
                </a:solidFill>
              </a:rPr>
              <a:t>implementation</a:t>
            </a:r>
            <a:r>
              <a:rPr lang="en-GB" sz="1600" dirty="0" smtClean="0">
                <a:solidFill>
                  <a:srgbClr val="00B050"/>
                </a:solidFill>
              </a:rPr>
              <a:t/>
            </a:r>
            <a:br>
              <a:rPr lang="en-GB" sz="1600" dirty="0" smtClean="0">
                <a:solidFill>
                  <a:srgbClr val="00B050"/>
                </a:solidFill>
              </a:rPr>
            </a:br>
            <a:r>
              <a:rPr lang="en-GB" sz="1600" b="1" dirty="0" smtClean="0"/>
              <a:t/>
            </a:r>
            <a:br>
              <a:rPr lang="en-GB" sz="1600" b="1" dirty="0" smtClean="0"/>
            </a:br>
            <a:endParaRPr lang="en-GB" sz="1600" b="1" dirty="0" smtClean="0"/>
          </a:p>
        </p:txBody>
      </p:sp>
      <p:sp>
        <p:nvSpPr>
          <p:cNvPr id="4813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C386A301-7189-4687-83EC-747B82C281A7}" type="slidenum">
              <a:rPr lang="en-US" smtClean="0"/>
              <a:pPr eaLnBrk="1" hangingPunct="1"/>
              <a:t>22</a:t>
            </a:fld>
            <a:endParaRPr lang="en-US" dirty="0" smtClean="0"/>
          </a:p>
        </p:txBody>
      </p:sp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20114"/>
            <a:ext cx="6840686" cy="283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7600949" y="4463478"/>
            <a:ext cx="748540" cy="975578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0"/>
          </p:cNvCxnSpPr>
          <p:nvPr/>
        </p:nvCxnSpPr>
        <p:spPr>
          <a:xfrm flipH="1" flipV="1">
            <a:off x="7668344" y="2924944"/>
            <a:ext cx="690637" cy="742727"/>
          </a:xfrm>
          <a:prstGeom prst="straightConnector1">
            <a:avLst/>
          </a:prstGeom>
          <a:ln>
            <a:solidFill>
              <a:srgbClr val="00B05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00949" y="3667671"/>
            <a:ext cx="1516063" cy="76944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Services:</a:t>
            </a:r>
          </a:p>
          <a:p>
            <a:r>
              <a:rPr lang="en-GB" sz="1400" dirty="0">
                <a:solidFill>
                  <a:srgbClr val="00B050"/>
                </a:solidFill>
              </a:rPr>
              <a:t>h</a:t>
            </a:r>
            <a:r>
              <a:rPr lang="en-GB" sz="1400" dirty="0" smtClean="0">
                <a:solidFill>
                  <a:srgbClr val="00B050"/>
                </a:solidFill>
              </a:rPr>
              <a:t>eat, cool, light, cleaning, TV etc.</a:t>
            </a:r>
            <a:endParaRPr lang="en-GB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Arrow Connector 33"/>
          <p:cNvCxnSpPr>
            <a:endCxn id="21520" idx="0"/>
          </p:cNvCxnSpPr>
          <p:nvPr/>
        </p:nvCxnSpPr>
        <p:spPr>
          <a:xfrm>
            <a:off x="7175500" y="2947988"/>
            <a:ext cx="576263" cy="19510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4763" y="620713"/>
            <a:ext cx="8229600" cy="468312"/>
          </a:xfrm>
        </p:spPr>
        <p:txBody>
          <a:bodyPr/>
          <a:lstStyle/>
          <a:p>
            <a:pPr algn="l"/>
            <a:r>
              <a:rPr lang="en-US" dirty="0" smtClean="0"/>
              <a:t>People dwelling calculation process</a:t>
            </a:r>
          </a:p>
        </p:txBody>
      </p:sp>
      <p:sp>
        <p:nvSpPr>
          <p:cNvPr id="21508" name="Rectangle 7"/>
          <p:cNvSpPr>
            <a:spLocks noGrp="1" noChangeArrowheads="1"/>
          </p:cNvSpPr>
          <p:nvPr>
            <p:ph idx="1"/>
          </p:nvPr>
        </p:nvSpPr>
        <p:spPr>
          <a:xfrm>
            <a:off x="5076825" y="1319213"/>
            <a:ext cx="2597150" cy="415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GB" sz="1200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200" dirty="0" smtClean="0"/>
          </a:p>
        </p:txBody>
      </p:sp>
      <p:sp>
        <p:nvSpPr>
          <p:cNvPr id="2150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2438" y="6215063"/>
            <a:ext cx="685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65DF09B-A3E8-4757-A54D-06B35F1E3FD2}" type="slidenum">
              <a:rPr lang="en-GB"/>
              <a:pPr eaLnBrk="1" hangingPunct="1"/>
              <a:t>23</a:t>
            </a:fld>
            <a:endParaRPr lang="en-GB" dirty="0"/>
          </a:p>
        </p:txBody>
      </p:sp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" y="2449685"/>
            <a:ext cx="6008688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5332413"/>
            <a:ext cx="32416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0700"/>
            <a:ext cx="3348038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589588"/>
            <a:ext cx="2760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1171575"/>
            <a:ext cx="302260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Rectangle 7"/>
          <p:cNvSpPr txBox="1">
            <a:spLocks noChangeArrowheads="1"/>
          </p:cNvSpPr>
          <p:nvPr/>
        </p:nvSpPr>
        <p:spPr bwMode="auto">
          <a:xfrm>
            <a:off x="3708400" y="981075"/>
            <a:ext cx="180022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1200" dirty="0"/>
              <a:t>People and services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1200" dirty="0"/>
          </a:p>
        </p:txBody>
      </p:sp>
      <p:sp>
        <p:nvSpPr>
          <p:cNvPr id="21516" name="Rectangle 7"/>
          <p:cNvSpPr txBox="1">
            <a:spLocks noChangeArrowheads="1"/>
          </p:cNvSpPr>
          <p:nvPr/>
        </p:nvSpPr>
        <p:spPr bwMode="auto">
          <a:xfrm>
            <a:off x="3613150" y="5170488"/>
            <a:ext cx="1463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1200" dirty="0"/>
              <a:t>Energy systems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1200" dirty="0"/>
          </a:p>
        </p:txBody>
      </p:sp>
      <p:pic>
        <p:nvPicPr>
          <p:cNvPr id="2151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68" y="3213099"/>
            <a:ext cx="32353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" y="1185068"/>
            <a:ext cx="248247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7"/>
          <p:cNvSpPr txBox="1">
            <a:spLocks noChangeArrowheads="1"/>
          </p:cNvSpPr>
          <p:nvPr/>
        </p:nvSpPr>
        <p:spPr bwMode="auto">
          <a:xfrm>
            <a:off x="39688" y="944563"/>
            <a:ext cx="1463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1200" dirty="0"/>
              <a:t>Weather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1200" dirty="0"/>
          </a:p>
        </p:txBody>
      </p:sp>
      <p:sp>
        <p:nvSpPr>
          <p:cNvPr id="21520" name="Rectangle 7"/>
          <p:cNvSpPr txBox="1">
            <a:spLocks noChangeArrowheads="1"/>
          </p:cNvSpPr>
          <p:nvPr/>
        </p:nvSpPr>
        <p:spPr bwMode="auto">
          <a:xfrm>
            <a:off x="7019925" y="4899025"/>
            <a:ext cx="14636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1200" dirty="0"/>
              <a:t>Useful energy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1200" dirty="0"/>
          </a:p>
        </p:txBody>
      </p:sp>
      <p:sp>
        <p:nvSpPr>
          <p:cNvPr id="21521" name="Rectangle 7"/>
          <p:cNvSpPr txBox="1">
            <a:spLocks noChangeArrowheads="1"/>
          </p:cNvSpPr>
          <p:nvPr/>
        </p:nvSpPr>
        <p:spPr bwMode="auto">
          <a:xfrm>
            <a:off x="6443663" y="2622550"/>
            <a:ext cx="146367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1200" dirty="0"/>
              <a:t>Dwelling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1200" dirty="0"/>
          </a:p>
        </p:txBody>
      </p:sp>
      <p:sp>
        <p:nvSpPr>
          <p:cNvPr id="21522" name="Rectangle 7"/>
          <p:cNvSpPr txBox="1">
            <a:spLocks noChangeArrowheads="1"/>
          </p:cNvSpPr>
          <p:nvPr/>
        </p:nvSpPr>
        <p:spPr bwMode="auto">
          <a:xfrm>
            <a:off x="536575" y="5151438"/>
            <a:ext cx="14620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1200" dirty="0"/>
              <a:t>Delivered energy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536700" y="2199225"/>
            <a:ext cx="461963" cy="58604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1514" idx="2"/>
          </p:cNvCxnSpPr>
          <p:nvPr/>
        </p:nvCxnSpPr>
        <p:spPr>
          <a:xfrm flipH="1">
            <a:off x="4608513" y="2173288"/>
            <a:ext cx="323850" cy="61277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1521" idx="1"/>
          </p:cNvCxnSpPr>
          <p:nvPr/>
        </p:nvCxnSpPr>
        <p:spPr>
          <a:xfrm flipV="1">
            <a:off x="5148263" y="2786063"/>
            <a:ext cx="1295400" cy="1035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1520" idx="1"/>
            <a:endCxn id="21516" idx="3"/>
          </p:cNvCxnSpPr>
          <p:nvPr/>
        </p:nvCxnSpPr>
        <p:spPr>
          <a:xfrm flipH="1">
            <a:off x="5076825" y="5060950"/>
            <a:ext cx="1943100" cy="2714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1516" idx="1"/>
            <a:endCxn id="21522" idx="3"/>
          </p:cNvCxnSpPr>
          <p:nvPr/>
        </p:nvCxnSpPr>
        <p:spPr>
          <a:xfrm flipH="1" flipV="1">
            <a:off x="1998663" y="5313363"/>
            <a:ext cx="1614487" cy="190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1503363" y="4365625"/>
            <a:ext cx="647700" cy="8572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59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Building dynamics : heating</a:t>
            </a:r>
            <a:br>
              <a:rPr lang="en-GB" b="1" dirty="0" smtClean="0"/>
            </a:b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		</a:t>
            </a:r>
            <a:r>
              <a:rPr lang="en-GB" dirty="0" smtClean="0"/>
              <a:t>Winter’s day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	Months 1,4,7</a:t>
            </a:r>
          </a:p>
        </p:txBody>
      </p:sp>
      <p:sp>
        <p:nvSpPr>
          <p:cNvPr id="5529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CFAD485F-DB82-40CE-A961-0FF2E5711DE0}" type="slidenum">
              <a:rPr lang="en-US" smtClean="0"/>
              <a:pPr eaLnBrk="1" hangingPunct="1"/>
              <a:t>24</a:t>
            </a:fld>
            <a:endParaRPr lang="en-US" smtClean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30" y="4056063"/>
            <a:ext cx="5391150" cy="280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726182"/>
            <a:ext cx="539115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32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Solar water heater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Winter’s day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	Months 1,4,7</a:t>
            </a:r>
          </a:p>
        </p:txBody>
      </p:sp>
      <p:sp>
        <p:nvSpPr>
          <p:cNvPr id="5632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D6CC4750-5088-4CC9-935E-4FBFA2E8EBAB}" type="slidenum">
              <a:rPr lang="en-US" smtClean="0"/>
              <a:pPr eaLnBrk="1" hangingPunct="1"/>
              <a:t>25</a:t>
            </a:fld>
            <a:endParaRPr lang="en-US" smtClean="0"/>
          </a:p>
        </p:txBody>
      </p:sp>
      <p:pic>
        <p:nvPicPr>
          <p:cNvPr id="563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1933"/>
            <a:ext cx="6372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271" y="4077072"/>
            <a:ext cx="637222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5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75" y="620688"/>
            <a:ext cx="415863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itle 2"/>
          <p:cNvSpPr>
            <a:spLocks noGrp="1"/>
          </p:cNvSpPr>
          <p:nvPr>
            <p:ph type="title"/>
          </p:nvPr>
        </p:nvSpPr>
        <p:spPr>
          <a:xfrm>
            <a:off x="330200" y="765175"/>
            <a:ext cx="2009775" cy="5765800"/>
          </a:xfrm>
        </p:spPr>
        <p:txBody>
          <a:bodyPr/>
          <a:lstStyle/>
          <a:p>
            <a:r>
              <a:rPr lang="en-GB" b="1" dirty="0" smtClean="0"/>
              <a:t>Heat pump and </a:t>
            </a:r>
            <a:br>
              <a:rPr lang="en-GB" b="1" dirty="0" smtClean="0"/>
            </a:br>
            <a:r>
              <a:rPr lang="en-GB" b="1" dirty="0" smtClean="0"/>
              <a:t>storage dynamics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Winter’s day  modelled at 2min </a:t>
            </a:r>
            <a:r>
              <a:rPr lang="en-GB" sz="1600" dirty="0" smtClean="0"/>
              <a:t>intervals</a:t>
            </a:r>
            <a:br>
              <a:rPr lang="en-GB" sz="1600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1600" dirty="0" smtClean="0"/>
              <a:t>COP varies with ambient and heat store temperatures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/>
              <a:t/>
            </a:r>
            <a:br>
              <a:rPr lang="en-GB" sz="1600" dirty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</p:txBody>
      </p:sp>
      <p:sp>
        <p:nvSpPr>
          <p:cNvPr id="7168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10575" y="6554788"/>
            <a:ext cx="728663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A7B5D471-89A0-4E9E-816C-9E6BBFADC691}" type="slidenum">
              <a:rPr lang="en-US" smtClean="0"/>
              <a:pPr eaLnBrk="1" hangingPunct="1"/>
              <a:t>26</a:t>
            </a:fld>
            <a:endParaRPr lang="en-US" smtClean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33575"/>
            <a:ext cx="5022725" cy="2534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466367"/>
            <a:ext cx="5472608" cy="239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9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AB11C69B-2AE2-4B7E-AB0D-5EAB6AD48445}" type="slidenum">
              <a:rPr lang="en-US" smtClean="0"/>
              <a:pPr eaLnBrk="1" hangingPunct="1"/>
              <a:t>27</a:t>
            </a:fld>
            <a:endParaRPr lang="en-US" smtClean="0"/>
          </a:p>
        </p:txBody>
      </p:sp>
      <p:sp>
        <p:nvSpPr>
          <p:cNvPr id="67587" name="Title 2"/>
          <p:cNvSpPr txBox="1">
            <a:spLocks/>
          </p:cNvSpPr>
          <p:nvPr/>
        </p:nvSpPr>
        <p:spPr bwMode="auto">
          <a:xfrm>
            <a:off x="258514" y="764753"/>
            <a:ext cx="848995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GB" sz="2400" dirty="0" err="1">
                <a:solidFill>
                  <a:srgbClr val="0070C0"/>
                </a:solidFill>
                <a:latin typeface="Arial Black" pitchFamily="34" charset="0"/>
              </a:rPr>
              <a:t>Dyn</a:t>
            </a:r>
            <a:r>
              <a:rPr lang="en-GB" sz="2400" dirty="0" err="1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sz="2400" dirty="0" err="1">
                <a:solidFill>
                  <a:srgbClr val="00B050"/>
                </a:solidFill>
                <a:latin typeface="Arial Black" pitchFamily="34" charset="0"/>
              </a:rPr>
              <a:t>Mo</a:t>
            </a:r>
            <a:r>
              <a:rPr lang="en-GB" sz="2400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n-GB" sz="2400" b="1" dirty="0" smtClean="0">
                <a:solidFill>
                  <a:schemeClr val="tx2"/>
                </a:solidFill>
              </a:rPr>
              <a:t>: Change the timing of flows with  storage</a:t>
            </a:r>
          </a:p>
          <a:p>
            <a:endParaRPr lang="en-GB" b="1" dirty="0" smtClean="0">
              <a:solidFill>
                <a:schemeClr val="tx2"/>
              </a:solidFill>
            </a:endParaRPr>
          </a:p>
          <a:p>
            <a:r>
              <a:rPr lang="en-GB" sz="1400" b="1" dirty="0" smtClean="0">
                <a:solidFill>
                  <a:schemeClr val="tx2"/>
                </a:solidFill>
              </a:rPr>
              <a:t>	How do we best control stores and other system components?</a:t>
            </a: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008" y="2606380"/>
            <a:ext cx="5252779" cy="3990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78230"/>
            <a:ext cx="8097285" cy="421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067" y="1770682"/>
            <a:ext cx="681524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Electrically connected stores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2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922BA36-0F29-487D-9BAB-87430AFD2443}" type="slidenum">
              <a:rPr lang="en-US" smtClean="0"/>
              <a:pPr eaLnBrk="1" hangingPunct="1"/>
              <a:t>28</a:t>
            </a:fld>
            <a:endParaRPr lang="en-US" dirty="0" smtClean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57" y="2813756"/>
            <a:ext cx="4932039" cy="205540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4" y="2684236"/>
            <a:ext cx="3095472" cy="128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69" y="4152452"/>
            <a:ext cx="3142871" cy="130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" y="5572765"/>
            <a:ext cx="3083977" cy="128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569" y="815317"/>
            <a:ext cx="4025430" cy="1677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182441"/>
            <a:ext cx="4020576" cy="167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" y="1049767"/>
            <a:ext cx="3464818" cy="144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4" name="Rectangle 1"/>
          <p:cNvSpPr>
            <a:spLocks noChangeArrowheads="1"/>
          </p:cNvSpPr>
          <p:nvPr/>
        </p:nvSpPr>
        <p:spPr bwMode="auto">
          <a:xfrm>
            <a:off x="2708468" y="1037833"/>
            <a:ext cx="1107996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GB" sz="1600" b="1" dirty="0"/>
              <a:t>Domestic</a:t>
            </a:r>
          </a:p>
        </p:txBody>
      </p:sp>
      <p:sp>
        <p:nvSpPr>
          <p:cNvPr id="65545" name="Title 2"/>
          <p:cNvSpPr txBox="1">
            <a:spLocks/>
          </p:cNvSpPr>
          <p:nvPr/>
        </p:nvSpPr>
        <p:spPr bwMode="auto">
          <a:xfrm>
            <a:off x="207963" y="492125"/>
            <a:ext cx="84899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GB" b="1" dirty="0" smtClean="0">
                <a:solidFill>
                  <a:schemeClr val="tx2"/>
                </a:solidFill>
              </a:rPr>
              <a:t>Energy consumption </a:t>
            </a:r>
            <a:r>
              <a:rPr lang="en-GB" sz="1400" b="1" dirty="0" smtClean="0">
                <a:solidFill>
                  <a:schemeClr val="tx2"/>
                </a:solidFill>
              </a:rPr>
              <a:t>– </a:t>
            </a:r>
            <a:r>
              <a:rPr lang="en-GB" sz="1400" dirty="0" err="1">
                <a:solidFill>
                  <a:srgbClr val="0070C0"/>
                </a:solidFill>
                <a:latin typeface="Arial Black" pitchFamily="34" charset="0"/>
              </a:rPr>
              <a:t>Dyn</a:t>
            </a:r>
            <a:r>
              <a:rPr lang="en-GB" sz="1400" dirty="0" err="1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sz="1400" dirty="0" err="1">
                <a:solidFill>
                  <a:srgbClr val="00B050"/>
                </a:solidFill>
                <a:latin typeface="Arial Black" pitchFamily="34" charset="0"/>
              </a:rPr>
              <a:t>Mo</a:t>
            </a:r>
            <a:r>
              <a:rPr lang="en-GB" sz="1400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n-GB" sz="1400" b="1" dirty="0" smtClean="0">
                <a:solidFill>
                  <a:schemeClr val="tx2"/>
                </a:solidFill>
              </a:rPr>
              <a:t>one </a:t>
            </a:r>
            <a:r>
              <a:rPr lang="en-GB" sz="1400" b="1" dirty="0">
                <a:solidFill>
                  <a:schemeClr val="tx2"/>
                </a:solidFill>
              </a:rPr>
              <a:t>day for </a:t>
            </a:r>
            <a:r>
              <a:rPr lang="en-GB" sz="1400" b="1" dirty="0" smtClean="0">
                <a:solidFill>
                  <a:schemeClr val="tx2"/>
                </a:solidFill>
              </a:rPr>
              <a:t>month 1 </a:t>
            </a:r>
            <a:r>
              <a:rPr lang="en-GB" sz="1400" b="1" dirty="0">
                <a:solidFill>
                  <a:schemeClr val="tx2"/>
                </a:solidFill>
              </a:rPr>
              <a:t>; modelled at </a:t>
            </a:r>
            <a:r>
              <a:rPr lang="en-GB" sz="1400" b="1" dirty="0" smtClean="0">
                <a:solidFill>
                  <a:schemeClr val="tx2"/>
                </a:solidFill>
              </a:rPr>
              <a:t>5 min </a:t>
            </a:r>
            <a:r>
              <a:rPr lang="en-GB" sz="1400" b="1" dirty="0">
                <a:solidFill>
                  <a:schemeClr val="tx2"/>
                </a:solidFill>
              </a:rPr>
              <a:t>intervals</a:t>
            </a:r>
          </a:p>
        </p:txBody>
      </p:sp>
      <p:sp>
        <p:nvSpPr>
          <p:cNvPr id="65546" name="Rectangle 1"/>
          <p:cNvSpPr>
            <a:spLocks noChangeArrowheads="1"/>
          </p:cNvSpPr>
          <p:nvPr/>
        </p:nvSpPr>
        <p:spPr bwMode="auto">
          <a:xfrm>
            <a:off x="2314783" y="2706492"/>
            <a:ext cx="994183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GB" sz="1600" b="1" dirty="0"/>
              <a:t>Industry</a:t>
            </a:r>
          </a:p>
        </p:txBody>
      </p:sp>
      <p:sp>
        <p:nvSpPr>
          <p:cNvPr id="65548" name="Rectangle 1"/>
          <p:cNvSpPr>
            <a:spLocks noChangeArrowheads="1"/>
          </p:cNvSpPr>
          <p:nvPr/>
        </p:nvSpPr>
        <p:spPr bwMode="auto">
          <a:xfrm>
            <a:off x="2109978" y="4224433"/>
            <a:ext cx="1027845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GB" sz="1600" b="1" dirty="0"/>
              <a:t>Services</a:t>
            </a:r>
          </a:p>
        </p:txBody>
      </p:sp>
      <p:sp>
        <p:nvSpPr>
          <p:cNvPr id="65549" name="Rectangle 1"/>
          <p:cNvSpPr>
            <a:spLocks noChangeArrowheads="1"/>
          </p:cNvSpPr>
          <p:nvPr/>
        </p:nvSpPr>
        <p:spPr bwMode="auto">
          <a:xfrm>
            <a:off x="5900759" y="2765414"/>
            <a:ext cx="2249334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GB" sz="1600" b="1" dirty="0"/>
              <a:t>Electricity consumed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308966" y="2875769"/>
            <a:ext cx="393128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084047" y="5182441"/>
            <a:ext cx="633703" cy="5335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4716016" y="971339"/>
            <a:ext cx="1372492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GB" sz="1600" b="1" dirty="0"/>
              <a:t>District heat</a:t>
            </a:r>
          </a:p>
        </p:txBody>
      </p:sp>
      <p:cxnSp>
        <p:nvCxnSpPr>
          <p:cNvPr id="30" name="Straight Arrow Connector 29"/>
          <p:cNvCxnSpPr>
            <a:stCxn id="65548" idx="3"/>
          </p:cNvCxnSpPr>
          <p:nvPr/>
        </p:nvCxnSpPr>
        <p:spPr>
          <a:xfrm flipV="1">
            <a:off x="3137823" y="4224433"/>
            <a:ext cx="564271" cy="1692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3826360" y="5774273"/>
            <a:ext cx="1609736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GB" sz="1600" b="1" dirty="0"/>
              <a:t>Fuel synthesis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816464" y="1362629"/>
            <a:ext cx="344524" cy="7903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644008" y="5182441"/>
            <a:ext cx="144016" cy="5997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4932040" y="1308741"/>
            <a:ext cx="0" cy="9681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547" name="Rectangle 1"/>
          <p:cNvSpPr>
            <a:spLocks noChangeArrowheads="1"/>
          </p:cNvSpPr>
          <p:nvPr/>
        </p:nvSpPr>
        <p:spPr bwMode="auto">
          <a:xfrm>
            <a:off x="2145547" y="5612895"/>
            <a:ext cx="1130309" cy="33855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/>
          <a:p>
            <a:r>
              <a:rPr lang="en-GB" sz="1600" b="1" dirty="0"/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50321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" y="1386151"/>
            <a:ext cx="3867382" cy="161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8" y="4009851"/>
            <a:ext cx="6731000" cy="2803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14000"/>
            <a:ext cx="4932039" cy="205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4922BA36-0F29-487D-9BAB-87430AFD2443}" type="slidenum">
              <a:rPr lang="en-US" smtClean="0"/>
              <a:pPr eaLnBrk="1" hangingPunct="1"/>
              <a:t>29</a:t>
            </a:fld>
            <a:endParaRPr lang="en-US" smtClean="0"/>
          </a:p>
        </p:txBody>
      </p:sp>
      <p:sp>
        <p:nvSpPr>
          <p:cNvPr id="65544" name="Rectangle 1"/>
          <p:cNvSpPr>
            <a:spLocks noChangeArrowheads="1"/>
          </p:cNvSpPr>
          <p:nvPr/>
        </p:nvSpPr>
        <p:spPr bwMode="auto">
          <a:xfrm>
            <a:off x="453913" y="1124744"/>
            <a:ext cx="174182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Arial Black" pitchFamily="34" charset="0"/>
              </a:rPr>
              <a:t>Useful energy</a:t>
            </a:r>
            <a:endParaRPr lang="en-GB" sz="1600" dirty="0">
              <a:latin typeface="Arial Black" pitchFamily="34" charset="0"/>
            </a:endParaRPr>
          </a:p>
        </p:txBody>
      </p:sp>
      <p:sp>
        <p:nvSpPr>
          <p:cNvPr id="65545" name="Title 2"/>
          <p:cNvSpPr txBox="1">
            <a:spLocks/>
          </p:cNvSpPr>
          <p:nvPr/>
        </p:nvSpPr>
        <p:spPr bwMode="auto">
          <a:xfrm>
            <a:off x="207963" y="492125"/>
            <a:ext cx="84899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GB" b="1" dirty="0" smtClean="0">
                <a:solidFill>
                  <a:schemeClr val="tx2"/>
                </a:solidFill>
              </a:rPr>
              <a:t>Matching demand to supply </a:t>
            </a:r>
            <a:r>
              <a:rPr lang="en-GB" sz="1400" b="1" dirty="0" smtClean="0">
                <a:solidFill>
                  <a:schemeClr val="tx2"/>
                </a:solidFill>
              </a:rPr>
              <a:t>– </a:t>
            </a:r>
            <a:r>
              <a:rPr lang="en-GB" sz="1400" dirty="0" err="1">
                <a:solidFill>
                  <a:srgbClr val="0070C0"/>
                </a:solidFill>
                <a:latin typeface="Arial Black" pitchFamily="34" charset="0"/>
              </a:rPr>
              <a:t>Dyn</a:t>
            </a:r>
            <a:r>
              <a:rPr lang="en-GB" sz="1400" dirty="0" err="1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sz="1400" dirty="0" err="1">
                <a:solidFill>
                  <a:srgbClr val="00B050"/>
                </a:solidFill>
                <a:latin typeface="Arial Black" pitchFamily="34" charset="0"/>
              </a:rPr>
              <a:t>Mo</a:t>
            </a:r>
            <a:r>
              <a:rPr lang="en-GB" sz="1400" dirty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n-GB" sz="1400" b="1" dirty="0" smtClean="0">
                <a:solidFill>
                  <a:schemeClr val="tx2"/>
                </a:solidFill>
              </a:rPr>
              <a:t>1 day </a:t>
            </a:r>
            <a:r>
              <a:rPr lang="en-GB" sz="1400" b="1" dirty="0">
                <a:solidFill>
                  <a:schemeClr val="tx2"/>
                </a:solidFill>
              </a:rPr>
              <a:t>for months </a:t>
            </a:r>
            <a:r>
              <a:rPr lang="en-GB" sz="1400" b="1" dirty="0" smtClean="0">
                <a:solidFill>
                  <a:schemeClr val="tx2"/>
                </a:solidFill>
              </a:rPr>
              <a:t>1 </a:t>
            </a:r>
            <a:r>
              <a:rPr lang="en-GB" sz="1400" b="1" dirty="0">
                <a:solidFill>
                  <a:schemeClr val="tx2"/>
                </a:solidFill>
              </a:rPr>
              <a:t>; modelled at </a:t>
            </a:r>
            <a:r>
              <a:rPr lang="en-GB" sz="1400" b="1" dirty="0" smtClean="0">
                <a:solidFill>
                  <a:schemeClr val="tx2"/>
                </a:solidFill>
              </a:rPr>
              <a:t>5 </a:t>
            </a:r>
            <a:r>
              <a:rPr lang="en-GB" sz="1400" b="1" dirty="0">
                <a:solidFill>
                  <a:schemeClr val="tx2"/>
                </a:solidFill>
              </a:rPr>
              <a:t>min intervals</a:t>
            </a:r>
          </a:p>
        </p:txBody>
      </p:sp>
      <p:sp>
        <p:nvSpPr>
          <p:cNvPr id="65548" name="Rectangle 1"/>
          <p:cNvSpPr>
            <a:spLocks noChangeArrowheads="1"/>
          </p:cNvSpPr>
          <p:nvPr/>
        </p:nvSpPr>
        <p:spPr bwMode="auto">
          <a:xfrm>
            <a:off x="1025134" y="4005064"/>
            <a:ext cx="376289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dirty="0">
                <a:latin typeface="Arial Black" pitchFamily="34" charset="0"/>
              </a:rPr>
              <a:t>Electricity generation and trade</a:t>
            </a:r>
          </a:p>
        </p:txBody>
      </p:sp>
      <p:sp>
        <p:nvSpPr>
          <p:cNvPr id="65549" name="Rectangle 1"/>
          <p:cNvSpPr>
            <a:spLocks noChangeArrowheads="1"/>
          </p:cNvSpPr>
          <p:nvPr/>
        </p:nvSpPr>
        <p:spPr bwMode="auto">
          <a:xfrm>
            <a:off x="6516216" y="1700808"/>
            <a:ext cx="2563522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dirty="0">
                <a:latin typeface="Arial Black" pitchFamily="34" charset="0"/>
              </a:rPr>
              <a:t>Electricity consumed</a:t>
            </a:r>
          </a:p>
        </p:txBody>
      </p:sp>
      <p:cxnSp>
        <p:nvCxnSpPr>
          <p:cNvPr id="38" name="Straight Arrow Connector 37"/>
          <p:cNvCxnSpPr>
            <a:endCxn id="4" idx="2"/>
          </p:cNvCxnSpPr>
          <p:nvPr/>
        </p:nvCxnSpPr>
        <p:spPr>
          <a:xfrm flipV="1">
            <a:off x="2123728" y="1282432"/>
            <a:ext cx="3384376" cy="3171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endCxn id="14" idx="3"/>
          </p:cNvCxnSpPr>
          <p:nvPr/>
        </p:nvCxnSpPr>
        <p:spPr>
          <a:xfrm rot="5400000">
            <a:off x="6404536" y="4147804"/>
            <a:ext cx="1663523" cy="864097"/>
          </a:xfrm>
          <a:prstGeom prst="bentConnector2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lowchart: Magnetic Disk 3"/>
          <p:cNvSpPr/>
          <p:nvPr/>
        </p:nvSpPr>
        <p:spPr>
          <a:xfrm>
            <a:off x="5508104" y="1008072"/>
            <a:ext cx="1224136" cy="548720"/>
          </a:xfrm>
          <a:prstGeom prst="flowChartMagneticDisk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rial Black" pitchFamily="34" charset="0"/>
              </a:rPr>
              <a:t>Storage</a:t>
            </a:r>
            <a:endParaRPr lang="en-GB" dirty="0">
              <a:latin typeface="Arial Black" pitchFamily="34" charset="0"/>
            </a:endParaRPr>
          </a:p>
        </p:txBody>
      </p:sp>
      <p:cxnSp>
        <p:nvCxnSpPr>
          <p:cNvPr id="21" name="Straight Arrow Connector 20"/>
          <p:cNvCxnSpPr>
            <a:stCxn id="4" idx="3"/>
          </p:cNvCxnSpPr>
          <p:nvPr/>
        </p:nvCxnSpPr>
        <p:spPr>
          <a:xfrm>
            <a:off x="6120172" y="1556792"/>
            <a:ext cx="0" cy="36739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5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b="1" smtClean="0"/>
              <a:t>From renewable to finite: the last 5 billion years </a:t>
            </a:r>
            <a:br>
              <a:rPr lang="en-US" sz="2000" b="1" smtClean="0"/>
            </a:br>
            <a:r>
              <a:rPr lang="en-US" sz="2000" b="1" smtClean="0"/>
              <a:t>Leviathan’s ancestors arrive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z="1600" smtClean="0"/>
              <a:t>- 4.5 billion years :	Replicating molecules with some errors – </a:t>
            </a:r>
            <a:r>
              <a:rPr lang="en-US" sz="1600" b="1" smtClean="0"/>
              <a:t>evolution</a:t>
            </a:r>
            <a:endParaRPr lang="en-GB" sz="1600" smtClean="0"/>
          </a:p>
          <a:p>
            <a:pPr lvl="1" eaLnBrk="1" hangingPunct="1"/>
            <a:r>
              <a:rPr lang="en-GB" sz="1600" smtClean="0"/>
              <a:t>Integration of chemical reproduction on larger scales</a:t>
            </a:r>
          </a:p>
          <a:p>
            <a:pPr lvl="1" eaLnBrk="1" hangingPunct="1"/>
            <a:r>
              <a:rPr lang="en-GB" sz="1600" smtClean="0"/>
              <a:t>Carbon the great building block and energy vector</a:t>
            </a:r>
          </a:p>
          <a:p>
            <a:pPr lvl="1" eaLnBrk="1" hangingPunct="1"/>
            <a:r>
              <a:rPr lang="en-GB" sz="1600" smtClean="0"/>
              <a:t>DNA – the carbon based ink in which life is written</a:t>
            </a:r>
            <a:endParaRPr lang="en-US" sz="1600" smtClean="0"/>
          </a:p>
          <a:p>
            <a:pPr lvl="1" eaLnBrk="1" hangingPunct="1"/>
            <a:r>
              <a:rPr lang="en-GB" sz="1600" smtClean="0"/>
              <a:t>Absorb energy from the environment to drive information reproduction</a:t>
            </a:r>
          </a:p>
          <a:p>
            <a:pPr lvl="1" eaLnBrk="1" hangingPunct="1"/>
            <a:endParaRPr lang="en-GB" sz="1600" smtClean="0"/>
          </a:p>
          <a:p>
            <a:pPr eaLnBrk="1" hangingPunct="1">
              <a:buFontTx/>
              <a:buNone/>
            </a:pPr>
            <a:r>
              <a:rPr lang="en-US" sz="1600" b="1" smtClean="0"/>
              <a:t>The life cycle</a:t>
            </a:r>
          </a:p>
          <a:p>
            <a:pPr eaLnBrk="1" hangingPunct="1"/>
            <a:r>
              <a:rPr lang="en-US" sz="1600" smtClean="0"/>
              <a:t>Information creates a system that absorbs energy from environment to reproduce information with occasional errors that creates a new system</a:t>
            </a:r>
          </a:p>
          <a:p>
            <a:pPr eaLnBrk="1" hangingPunct="1"/>
            <a:endParaRPr lang="en-US" sz="1600" smtClean="0"/>
          </a:p>
          <a:p>
            <a:pPr eaLnBrk="1" hangingPunct="1">
              <a:buFontTx/>
              <a:buNone/>
            </a:pPr>
            <a:r>
              <a:rPr lang="en-GB" sz="1600" b="1" smtClean="0"/>
              <a:t>Problem</a:t>
            </a:r>
            <a:r>
              <a:rPr lang="en-GB" sz="1600" smtClean="0"/>
              <a:t>: most energy supplies not constant in time and space (except geothermal). </a:t>
            </a:r>
          </a:p>
          <a:p>
            <a:pPr eaLnBrk="1" hangingPunct="1"/>
            <a:r>
              <a:rPr lang="en-GB" sz="1600" smtClean="0"/>
              <a:t>Living systems have to </a:t>
            </a:r>
          </a:p>
          <a:p>
            <a:pPr lvl="1" eaLnBrk="1" hangingPunct="1"/>
            <a:r>
              <a:rPr lang="en-GB" sz="1600" b="1" smtClean="0"/>
              <a:t>reduce</a:t>
            </a:r>
            <a:r>
              <a:rPr lang="en-GB" sz="1600" smtClean="0"/>
              <a:t> energy use when supplies are low; hibernate</a:t>
            </a:r>
          </a:p>
          <a:p>
            <a:pPr lvl="1" eaLnBrk="1" hangingPunct="1"/>
            <a:r>
              <a:rPr lang="en-GB" sz="1600" b="1" smtClean="0"/>
              <a:t>store</a:t>
            </a:r>
            <a:r>
              <a:rPr lang="en-GB" sz="1600" smtClean="0"/>
              <a:t> the energy from time of surplus to deficit; lay down seeds, tubers, fat</a:t>
            </a:r>
          </a:p>
          <a:p>
            <a:pPr lvl="1" eaLnBrk="1" hangingPunct="1"/>
            <a:r>
              <a:rPr lang="en-GB" sz="1600" b="1" smtClean="0"/>
              <a:t>acquire</a:t>
            </a:r>
            <a:r>
              <a:rPr lang="en-GB" sz="1600" smtClean="0"/>
              <a:t> energy; move to, collect and transport food.</a:t>
            </a:r>
          </a:p>
          <a:p>
            <a:pPr eaLnBrk="1" hangingPunct="1"/>
            <a:endParaRPr lang="en-US" sz="1600" smtClean="0"/>
          </a:p>
          <a:p>
            <a:pPr eaLnBrk="1" hangingPunct="1"/>
            <a:endParaRPr lang="en-US" sz="1600" smtClean="0"/>
          </a:p>
          <a:p>
            <a:pPr eaLnBrk="1" hangingPunct="1"/>
            <a:endParaRPr lang="en-GB" sz="1600" smtClean="0"/>
          </a:p>
          <a:p>
            <a:pPr lvl="1" eaLnBrk="1" hangingPunct="1"/>
            <a:endParaRPr lang="en-GB" sz="1600" smtClean="0"/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B99287E-DE28-4770-BA4E-4758BF583926}" type="slidenum">
              <a:rPr lang="en-US"/>
              <a:pPr eaLnBrk="1" hangingPunct="1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2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96752"/>
            <a:ext cx="7920038" cy="5381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330200" y="692696"/>
            <a:ext cx="8489950" cy="1008063"/>
          </a:xfrm>
        </p:spPr>
        <p:txBody>
          <a:bodyPr/>
          <a:lstStyle/>
          <a:p>
            <a:r>
              <a:rPr lang="en-GB" sz="2000" dirty="0" smtClean="0">
                <a:latin typeface="Arial Black" pitchFamily="34" charset="0"/>
              </a:rPr>
              <a:t>Dynamic system control </a:t>
            </a:r>
            <a:r>
              <a:rPr lang="en-GB" sz="2000" dirty="0" smtClean="0"/>
              <a:t>- days : </a:t>
            </a:r>
            <a:r>
              <a:rPr lang="en-GB" sz="2000" dirty="0" smtClean="0">
                <a:solidFill>
                  <a:srgbClr val="FF3300"/>
                </a:solidFill>
              </a:rPr>
              <a:t>animation</a:t>
            </a:r>
            <a:endParaRPr lang="en-US" sz="2000" dirty="0" smtClean="0">
              <a:solidFill>
                <a:srgbClr val="FF3300"/>
              </a:solidFill>
            </a:endParaRPr>
          </a:p>
        </p:txBody>
      </p:sp>
      <p:sp>
        <p:nvSpPr>
          <p:cNvPr id="5018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sz="1400" smtClean="0"/>
          </a:p>
          <a:p>
            <a:pPr>
              <a:buFontTx/>
              <a:buNone/>
            </a:pPr>
            <a:endParaRPr lang="en-US" sz="1400" smtClean="0"/>
          </a:p>
        </p:txBody>
      </p:sp>
      <p:sp>
        <p:nvSpPr>
          <p:cNvPr id="50178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572272"/>
            <a:ext cx="2133600" cy="28572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9A7F5E21-CEB0-4497-B639-4F7A8A136018}" type="slidenum">
              <a:rPr lang="en-GB"/>
              <a:pPr algn="r"/>
              <a:t>30</a:t>
            </a:fld>
            <a:endParaRPr lang="en-GB"/>
          </a:p>
        </p:txBody>
      </p:sp>
      <p:pic>
        <p:nvPicPr>
          <p:cNvPr id="50181" name="Picture 9" descr="ESTDaySy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058221"/>
            <a:ext cx="8125023" cy="575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46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EF549915-518F-462C-A867-3FC62C4E335B}" type="slidenum">
              <a:rPr lang="en-GB"/>
              <a:pPr algn="r"/>
              <a:t>31</a:t>
            </a:fld>
            <a:endParaRPr lang="en-GB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229600" cy="450850"/>
          </a:xfrm>
        </p:spPr>
        <p:txBody>
          <a:bodyPr/>
          <a:lstStyle/>
          <a:p>
            <a:r>
              <a:rPr lang="en-GB" sz="2000" dirty="0">
                <a:latin typeface="Arial Black" pitchFamily="34" charset="0"/>
              </a:rPr>
              <a:t>Dynamic system control </a:t>
            </a:r>
            <a:r>
              <a:rPr lang="en-GB" sz="2000" dirty="0" smtClean="0"/>
              <a:t>– months : </a:t>
            </a:r>
            <a:r>
              <a:rPr lang="en-GB" sz="2000" dirty="0" smtClean="0">
                <a:solidFill>
                  <a:srgbClr val="FF3300"/>
                </a:solidFill>
              </a:rPr>
              <a:t>animated</a:t>
            </a:r>
            <a:endParaRPr lang="en-US" sz="2000" dirty="0" smtClean="0">
              <a:solidFill>
                <a:srgbClr val="FF3300"/>
              </a:solidFill>
            </a:endParaRPr>
          </a:p>
        </p:txBody>
      </p:sp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755650" y="1268413"/>
            <a:ext cx="7488238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GB" sz="1400"/>
          </a:p>
          <a:p>
            <a:pPr marL="342900" indent="-342900">
              <a:spcBef>
                <a:spcPct val="20000"/>
              </a:spcBef>
            </a:pPr>
            <a:endParaRPr lang="en-US" sz="140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400"/>
          </a:p>
        </p:txBody>
      </p:sp>
      <p:sp>
        <p:nvSpPr>
          <p:cNvPr id="6144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125538"/>
            <a:ext cx="3810000" cy="4114800"/>
          </a:xfrm>
        </p:spPr>
        <p:txBody>
          <a:bodyPr/>
          <a:lstStyle/>
          <a:p>
            <a:pPr>
              <a:buFontTx/>
              <a:buNone/>
            </a:pPr>
            <a:endParaRPr lang="en-GB" sz="1200" smtClean="0"/>
          </a:p>
        </p:txBody>
      </p:sp>
      <p:pic>
        <p:nvPicPr>
          <p:cNvPr id="61446" name="Picture 6" descr="VarIntYrGrOptTes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55279"/>
            <a:ext cx="7273032" cy="5858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012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F8FCABF1-40FB-409E-82C8-78DABC6132B0}" type="slidenum">
              <a:rPr lang="en-GB"/>
              <a:pPr algn="r"/>
              <a:t>32</a:t>
            </a:fld>
            <a:endParaRPr lang="en-GB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48680"/>
            <a:ext cx="7414592" cy="442913"/>
          </a:xfrm>
        </p:spPr>
        <p:txBody>
          <a:bodyPr/>
          <a:lstStyle/>
          <a:p>
            <a:r>
              <a:rPr lang="en-GB" sz="2000" dirty="0" smtClean="0">
                <a:latin typeface="Arial Black" pitchFamily="34" charset="0"/>
              </a:rPr>
              <a:t>Electricity</a:t>
            </a:r>
            <a:r>
              <a:rPr lang="en-GB" sz="2000" dirty="0" smtClean="0"/>
              <a:t> : system management </a:t>
            </a:r>
            <a:r>
              <a:rPr lang="en-GB" sz="2000" dirty="0"/>
              <a:t>optimisation </a:t>
            </a:r>
            <a:r>
              <a:rPr lang="en-GB" sz="2000" dirty="0" smtClean="0">
                <a:solidFill>
                  <a:srgbClr val="FF3300"/>
                </a:solidFill>
              </a:rPr>
              <a:t>animated</a:t>
            </a:r>
            <a:endParaRPr lang="en-GB" sz="2000" dirty="0" smtClean="0"/>
          </a:p>
        </p:txBody>
      </p:sp>
      <p:pic>
        <p:nvPicPr>
          <p:cNvPr id="32772" name="Picture 3" descr="ELSRate2x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53493"/>
            <a:ext cx="8712968" cy="624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260" y="836712"/>
            <a:ext cx="8894236" cy="602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36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6506" y="548680"/>
            <a:ext cx="2657302" cy="1008063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Energy, Space and Time</a:t>
            </a: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25964" y="6525344"/>
            <a:ext cx="2133600" cy="3326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B8BFEDE-767E-45E0-AE2C-FE4E9D20C8D2}" type="slidenum">
              <a:rPr lang="en-US" smtClean="0"/>
              <a:pPr eaLnBrk="1" hangingPunct="1"/>
              <a:t>33</a:t>
            </a:fld>
            <a:endParaRPr lang="en-US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27585" y="2204864"/>
            <a:ext cx="194421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1600" kern="0" dirty="0"/>
              <a:t>Solar variation is driven by the rotation of earth and annual </a:t>
            </a:r>
            <a:r>
              <a:rPr lang="en-GB" sz="1600" kern="0" dirty="0" smtClean="0"/>
              <a:t>orbiting.</a:t>
            </a:r>
            <a:endParaRPr lang="en-GB" sz="1600" kern="0" dirty="0"/>
          </a:p>
          <a:p>
            <a:pPr marL="0" indent="0">
              <a:buNone/>
            </a:pPr>
            <a:endParaRPr lang="en-GB" sz="1600" kern="0" dirty="0" smtClean="0"/>
          </a:p>
          <a:p>
            <a:pPr marL="0" indent="0">
              <a:buNone/>
            </a:pPr>
            <a:endParaRPr lang="en-GB" sz="1600" kern="0" dirty="0" smtClean="0"/>
          </a:p>
          <a:p>
            <a:pPr marL="0" indent="0">
              <a:buNone/>
            </a:pPr>
            <a:endParaRPr lang="en-GB" sz="1600" kern="0" dirty="0" smtClean="0"/>
          </a:p>
          <a:p>
            <a:pPr marL="0" indent="0">
              <a:buNone/>
            </a:pPr>
            <a:endParaRPr lang="en-GB" sz="1600" kern="0" dirty="0"/>
          </a:p>
          <a:p>
            <a:pPr marL="0" indent="0">
              <a:buNone/>
            </a:pPr>
            <a:endParaRPr lang="en-GB" sz="1600" kern="0" dirty="0" smtClean="0"/>
          </a:p>
          <a:p>
            <a:pPr marL="0" indent="0">
              <a:buNone/>
            </a:pPr>
            <a:endParaRPr lang="en-GB" sz="1600" kern="0" dirty="0"/>
          </a:p>
          <a:p>
            <a:pPr marL="0" indent="0">
              <a:buNone/>
            </a:pPr>
            <a:endParaRPr lang="en-GB" sz="1600" kern="0" dirty="0"/>
          </a:p>
          <a:p>
            <a:pPr marL="0" indent="0">
              <a:buNone/>
            </a:pPr>
            <a:r>
              <a:rPr lang="en-GB" sz="1600" kern="0" dirty="0" smtClean="0"/>
              <a:t>Diurnal mammals activity and energy consumption correlate with solar energy.</a:t>
            </a:r>
          </a:p>
          <a:p>
            <a:pPr marL="0" indent="0">
              <a:buNone/>
            </a:pPr>
            <a:endParaRPr lang="en-GB" sz="1600" kern="0" dirty="0"/>
          </a:p>
          <a:p>
            <a:endParaRPr lang="en-GB" sz="1600" kern="0" dirty="0" smtClean="0"/>
          </a:p>
        </p:txBody>
      </p:sp>
      <p:pic>
        <p:nvPicPr>
          <p:cNvPr id="1026" name="Picture 2" descr="C:\MarkVisual\MBVideo\Film\Energy\WorldEnergy3.camrec\WorldEnergy3.camre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109588"/>
            <a:ext cx="5184576" cy="17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MarkVisual\MBVideo\Film\Energy\WorldTurn2\WorldTurn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45909"/>
            <a:ext cx="45434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80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3" descr="InterEnergy5x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316797"/>
            <a:ext cx="7368732" cy="71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597352"/>
            <a:ext cx="2133600" cy="26064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651E48AA-C2EA-4AD6-9160-62DC3D6C3273}" type="slidenum">
              <a:rPr lang="en-GB"/>
              <a:pPr algn="r"/>
              <a:t>34</a:t>
            </a:fld>
            <a:endParaRPr lang="en-GB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5537" y="3212976"/>
            <a:ext cx="1728191" cy="33843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GB" sz="1800" kern="0" dirty="0" smtClean="0"/>
          </a:p>
          <a:p>
            <a:pPr marL="0" indent="0">
              <a:buNone/>
            </a:pPr>
            <a:endParaRPr lang="en-GB" sz="1800" kern="0" dirty="0"/>
          </a:p>
          <a:p>
            <a:pPr marL="0" indent="0">
              <a:buNone/>
            </a:pPr>
            <a:endParaRPr lang="en-GB" sz="1800" kern="0" dirty="0" smtClean="0"/>
          </a:p>
          <a:p>
            <a:pPr marL="0" indent="0">
              <a:buNone/>
            </a:pPr>
            <a:r>
              <a:rPr lang="en-GB" sz="1800" kern="0" dirty="0" smtClean="0"/>
              <a:t>Trade is a two way exchange with imports and exports at different times</a:t>
            </a:r>
          </a:p>
          <a:p>
            <a:pPr marL="0" indent="0">
              <a:buNone/>
            </a:pPr>
            <a:endParaRPr lang="en-GB" sz="1800" kern="0" dirty="0"/>
          </a:p>
          <a:p>
            <a:pPr marL="0" indent="0">
              <a:buNone/>
            </a:pPr>
            <a:endParaRPr lang="en-GB" sz="1800" kern="0" dirty="0" smtClean="0"/>
          </a:p>
          <a:p>
            <a:pPr marL="0" indent="0">
              <a:buNone/>
            </a:pPr>
            <a:endParaRPr lang="en-GB" sz="1800" kern="0" dirty="0" smtClean="0"/>
          </a:p>
          <a:p>
            <a:endParaRPr lang="en-GB" sz="1800" kern="0" dirty="0" smtClean="0"/>
          </a:p>
          <a:p>
            <a:endParaRPr lang="en-GB" sz="1800" kern="0" dirty="0" smtClean="0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196342" y="620688"/>
            <a:ext cx="2126580" cy="1201316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Energy, Space and Time</a:t>
            </a:r>
            <a:br>
              <a:rPr lang="en-GB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n-GB" dirty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chemeClr val="tx1"/>
                </a:solidFill>
                <a:latin typeface="Arial Black" pitchFamily="34" charset="0"/>
              </a:rPr>
            </a:br>
            <a:r>
              <a:rPr lang="en-GB" dirty="0" smtClean="0">
                <a:solidFill>
                  <a:schemeClr val="tx1"/>
                </a:solidFill>
              </a:rPr>
              <a:t>– renewable electricity trade</a:t>
            </a:r>
          </a:p>
        </p:txBody>
      </p:sp>
    </p:spTree>
    <p:extLst>
      <p:ext uri="{BB962C8B-B14F-4D97-AF65-F5344CB8AC3E}">
        <p14:creationId xmlns:p14="http://schemas.microsoft.com/office/powerpoint/2010/main" val="350076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90292"/>
            <a:ext cx="8589443" cy="5567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500063"/>
            <a:ext cx="8229600" cy="522287"/>
          </a:xfrm>
        </p:spPr>
        <p:txBody>
          <a:bodyPr/>
          <a:lstStyle/>
          <a:p>
            <a:pPr eaLnBrk="1" hangingPunct="1"/>
            <a:r>
              <a:rPr lang="en-GB" dirty="0" err="1" smtClean="0">
                <a:solidFill>
                  <a:srgbClr val="0070C0"/>
                </a:solidFill>
                <a:latin typeface="Arial Black" pitchFamily="34" charset="0"/>
              </a:rPr>
              <a:t>S</a:t>
            </a:r>
            <a:r>
              <a:rPr lang="en-GB" dirty="0" err="1" smtClean="0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dirty="0" err="1" smtClean="0">
                <a:solidFill>
                  <a:srgbClr val="00B050"/>
                </a:solidFill>
                <a:latin typeface="Arial Black" pitchFamily="34" charset="0"/>
              </a:rPr>
              <a:t>E</a:t>
            </a:r>
            <a:r>
              <a:rPr lang="en-GB" dirty="0" err="1" smtClean="0">
                <a:latin typeface="Arial Black" pitchFamily="34" charset="0"/>
              </a:rPr>
              <a:t>Scen</a:t>
            </a:r>
            <a:r>
              <a:rPr lang="en-GB" dirty="0" smtClean="0">
                <a:latin typeface="Arial Black" pitchFamily="34" charset="0"/>
              </a:rPr>
              <a:t> :</a:t>
            </a:r>
            <a:r>
              <a:rPr lang="en-GB" sz="2400" dirty="0" smtClean="0"/>
              <a:t> </a:t>
            </a:r>
            <a:r>
              <a:rPr lang="en-GB" sz="2400" dirty="0"/>
              <a:t>s</a:t>
            </a:r>
            <a:r>
              <a:rPr lang="en-GB" sz="2400" dirty="0" smtClean="0"/>
              <a:t>cenarios built on decision variables / policies</a:t>
            </a:r>
            <a:endParaRPr lang="en-GB" sz="2000" dirty="0" smtClean="0"/>
          </a:p>
        </p:txBody>
      </p:sp>
      <p:sp>
        <p:nvSpPr>
          <p:cNvPr id="28675" name="Content Placeholder 5"/>
          <p:cNvSpPr>
            <a:spLocks noGrp="1"/>
          </p:cNvSpPr>
          <p:nvPr>
            <p:ph idx="1"/>
          </p:nvPr>
        </p:nvSpPr>
        <p:spPr>
          <a:xfrm>
            <a:off x="428625" y="1214438"/>
            <a:ext cx="8229600" cy="4697412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572250"/>
            <a:ext cx="2133600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3FBE7767-B0A9-4292-97C0-737068425A5F}" type="slidenum">
              <a:rPr lang="en-GB" smtClean="0">
                <a:cs typeface="Arial" charset="0"/>
              </a:rPr>
              <a:pPr eaLnBrk="1" hangingPunct="1"/>
              <a:t>35</a:t>
            </a:fld>
            <a:endParaRPr lang="en-GB" smtClean="0">
              <a:cs typeface="Arial" charset="0"/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3257600"/>
            <a:ext cx="900212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71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602457"/>
            <a:ext cx="8229600" cy="522287"/>
          </a:xfrm>
        </p:spPr>
        <p:txBody>
          <a:bodyPr/>
          <a:lstStyle/>
          <a:p>
            <a:pPr eaLnBrk="1" hangingPunct="1"/>
            <a:r>
              <a:rPr lang="en-GB" dirty="0" err="1">
                <a:solidFill>
                  <a:srgbClr val="0070C0"/>
                </a:solidFill>
                <a:latin typeface="Arial Black" pitchFamily="34" charset="0"/>
              </a:rPr>
              <a:t>S</a:t>
            </a:r>
            <a:r>
              <a:rPr lang="en-GB" dirty="0" err="1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dirty="0" err="1">
                <a:solidFill>
                  <a:srgbClr val="00B050"/>
                </a:solidFill>
                <a:latin typeface="Arial Black" pitchFamily="34" charset="0"/>
              </a:rPr>
              <a:t>E</a:t>
            </a:r>
            <a:r>
              <a:rPr lang="en-GB" dirty="0" err="1">
                <a:latin typeface="Arial Black" pitchFamily="34" charset="0"/>
              </a:rPr>
              <a:t>Scen</a:t>
            </a:r>
            <a:r>
              <a:rPr lang="en-GB" dirty="0"/>
              <a:t> </a:t>
            </a:r>
            <a:r>
              <a:rPr lang="en-GB" dirty="0" smtClean="0"/>
              <a:t>examples: Transport and behaviour </a:t>
            </a:r>
          </a:p>
        </p:txBody>
      </p:sp>
      <p:sp>
        <p:nvSpPr>
          <p:cNvPr id="20483" name="Content Placeholder 5"/>
          <p:cNvSpPr>
            <a:spLocks noGrp="1"/>
          </p:cNvSpPr>
          <p:nvPr>
            <p:ph idx="1"/>
          </p:nvPr>
        </p:nvSpPr>
        <p:spPr>
          <a:xfrm>
            <a:off x="428624" y="1882254"/>
            <a:ext cx="8463855" cy="4355058"/>
          </a:xfrm>
        </p:spPr>
        <p:txBody>
          <a:bodyPr/>
          <a:lstStyle/>
          <a:p>
            <a:pPr eaLnBrk="1" hangingPunct="1"/>
            <a:r>
              <a:rPr lang="en-US" sz="2000" dirty="0" smtClean="0"/>
              <a:t>Within </a:t>
            </a:r>
            <a:r>
              <a:rPr lang="en-US" sz="2000" dirty="0"/>
              <a:t>15 </a:t>
            </a:r>
            <a:r>
              <a:rPr lang="en-US" sz="2000" dirty="0" smtClean="0"/>
              <a:t>years, choosing </a:t>
            </a:r>
            <a:r>
              <a:rPr lang="en-US" sz="2000" dirty="0"/>
              <a:t>small cars </a:t>
            </a:r>
            <a:r>
              <a:rPr lang="en-US" sz="2000" dirty="0" smtClean="0"/>
              <a:t>would reduce </a:t>
            </a:r>
            <a:r>
              <a:rPr lang="en-US" sz="2000" dirty="0"/>
              <a:t>car energy and carbon by </a:t>
            </a:r>
            <a:r>
              <a:rPr lang="en-US" sz="2000" dirty="0" smtClean="0"/>
              <a:t>~50% and UK total emissions by ~7%.</a:t>
            </a:r>
            <a:endParaRPr lang="en-US" sz="2000" dirty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Within </a:t>
            </a:r>
            <a:r>
              <a:rPr lang="en-US" sz="2000" dirty="0"/>
              <a:t>5 </a:t>
            </a:r>
            <a:r>
              <a:rPr lang="en-US" sz="2000" dirty="0" err="1" smtClean="0"/>
              <a:t>yrs</a:t>
            </a:r>
            <a:r>
              <a:rPr lang="en-US" sz="2000" dirty="0" smtClean="0"/>
              <a:t>, enforcing speed </a:t>
            </a:r>
            <a:r>
              <a:rPr lang="en-US" sz="2000" dirty="0"/>
              <a:t>limits </a:t>
            </a:r>
            <a:r>
              <a:rPr lang="en-US" sz="2000" dirty="0" smtClean="0"/>
              <a:t>would reduce </a:t>
            </a:r>
            <a:r>
              <a:rPr lang="en-US" sz="2000" dirty="0"/>
              <a:t>motorway energy and emissions </a:t>
            </a:r>
            <a:r>
              <a:rPr lang="en-US" sz="2000" dirty="0" smtClean="0"/>
              <a:t>by </a:t>
            </a:r>
            <a:r>
              <a:rPr lang="en-US" sz="2000" dirty="0"/>
              <a:t>~</a:t>
            </a:r>
            <a:r>
              <a:rPr lang="en-US" sz="2000" dirty="0" smtClean="0"/>
              <a:t>15</a:t>
            </a:r>
            <a:r>
              <a:rPr lang="en-US" sz="2000" dirty="0"/>
              <a:t>% </a:t>
            </a:r>
            <a:r>
              <a:rPr lang="en-US" sz="2000" dirty="0" smtClean="0"/>
              <a:t>and </a:t>
            </a:r>
            <a:r>
              <a:rPr lang="en-US" sz="2000" dirty="0"/>
              <a:t>UK total by </a:t>
            </a:r>
            <a:r>
              <a:rPr lang="en-US" sz="2000" dirty="0" smtClean="0"/>
              <a:t>~1.5%.</a:t>
            </a:r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 smtClean="0"/>
              <a:t>Modal shift from oil to renewable electricity supplying vehicles and railways an important option.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Aviation global warming cannot be </a:t>
            </a:r>
            <a:r>
              <a:rPr lang="en-US" sz="2000" dirty="0" err="1" smtClean="0"/>
              <a:t>levelled</a:t>
            </a:r>
            <a:r>
              <a:rPr lang="en-US" sz="2000" dirty="0" smtClean="0"/>
              <a:t> without reducing demand growth by about 50%.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572272"/>
            <a:ext cx="2133600" cy="2857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777BAD8-9475-4536-B805-221DF92522DA}" type="slidenum">
              <a:rPr lang="en-GB"/>
              <a:pPr eaLnBrk="1" hangingPunct="1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5" y="1988840"/>
            <a:ext cx="8918464" cy="414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877" y="733580"/>
            <a:ext cx="8489950" cy="642937"/>
          </a:xfrm>
        </p:spPr>
        <p:txBody>
          <a:bodyPr/>
          <a:lstStyle/>
          <a:p>
            <a:pPr eaLnBrk="1" hangingPunct="1"/>
            <a:r>
              <a:rPr lang="en-GB" dirty="0" err="1">
                <a:solidFill>
                  <a:srgbClr val="0070C0"/>
                </a:solidFill>
                <a:latin typeface="Arial Black" pitchFamily="34" charset="0"/>
              </a:rPr>
              <a:t>S</a:t>
            </a:r>
            <a:r>
              <a:rPr lang="en-GB" dirty="0" err="1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dirty="0" err="1">
                <a:solidFill>
                  <a:srgbClr val="00B050"/>
                </a:solidFill>
                <a:latin typeface="Arial Black" pitchFamily="34" charset="0"/>
              </a:rPr>
              <a:t>E</a:t>
            </a:r>
            <a:r>
              <a:rPr lang="en-GB" dirty="0" err="1">
                <a:latin typeface="Arial Black" pitchFamily="34" charset="0"/>
              </a:rPr>
              <a:t>Scen</a:t>
            </a:r>
            <a:r>
              <a:rPr lang="en-GB" dirty="0"/>
              <a:t> </a:t>
            </a:r>
            <a:r>
              <a:rPr lang="en-GB" dirty="0" smtClean="0"/>
              <a:t>: </a:t>
            </a:r>
            <a:r>
              <a:rPr lang="en-GB" dirty="0"/>
              <a:t>Transport</a:t>
            </a:r>
            <a:r>
              <a:rPr lang="en-GB" dirty="0" smtClean="0"/>
              <a:t>: passenger: scenarios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25" y="1285875"/>
            <a:ext cx="7772400" cy="366871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1200" smtClean="0"/>
              <a:t>.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7" y="1973771"/>
            <a:ext cx="8967759" cy="415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0" y="2040806"/>
            <a:ext cx="8967759" cy="412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29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500063"/>
            <a:ext cx="8229600" cy="522287"/>
          </a:xfrm>
        </p:spPr>
        <p:txBody>
          <a:bodyPr/>
          <a:lstStyle/>
          <a:p>
            <a:pPr eaLnBrk="1" hangingPunct="1"/>
            <a:r>
              <a:rPr lang="en-GB" dirty="0" err="1" smtClean="0">
                <a:solidFill>
                  <a:srgbClr val="0070C0"/>
                </a:solidFill>
                <a:latin typeface="Arial Black" pitchFamily="34" charset="0"/>
              </a:rPr>
              <a:t>S</a:t>
            </a:r>
            <a:r>
              <a:rPr lang="en-GB" dirty="0" err="1" smtClean="0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dirty="0" err="1" smtClean="0">
                <a:solidFill>
                  <a:srgbClr val="00B050"/>
                </a:solidFill>
                <a:latin typeface="Arial Black" pitchFamily="34" charset="0"/>
              </a:rPr>
              <a:t>E</a:t>
            </a:r>
            <a:r>
              <a:rPr lang="en-GB" dirty="0" err="1" smtClean="0">
                <a:latin typeface="Arial Black" pitchFamily="34" charset="0"/>
              </a:rPr>
              <a:t>Scen</a:t>
            </a:r>
            <a:r>
              <a:rPr lang="en-GB" dirty="0" smtClean="0"/>
              <a:t> sample: UK delivered energy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idx="1"/>
          </p:nvPr>
        </p:nvSpPr>
        <p:spPr>
          <a:xfrm>
            <a:off x="325434" y="1556792"/>
            <a:ext cx="8229600" cy="4697412"/>
          </a:xfrm>
        </p:spPr>
        <p:txBody>
          <a:bodyPr/>
          <a:lstStyle/>
          <a:p>
            <a:pPr eaLnBrk="1" hangingPunct="1"/>
            <a:r>
              <a:rPr lang="en-US" dirty="0" smtClean="0"/>
              <a:t>Move from gas and oil to electricity and heat</a:t>
            </a:r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572250"/>
            <a:ext cx="2133600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DF195F6E-8BBF-452F-9E54-03B69587B907}" type="slidenum">
              <a:rPr lang="en-GB" smtClean="0">
                <a:cs typeface="Arial" charset="0"/>
              </a:rPr>
              <a:pPr eaLnBrk="1" hangingPunct="1"/>
              <a:t>38</a:t>
            </a:fld>
            <a:endParaRPr lang="en-GB" smtClean="0">
              <a:cs typeface="Arial" charset="0"/>
            </a:endParaRPr>
          </a:p>
        </p:txBody>
      </p:sp>
      <p:pic>
        <p:nvPicPr>
          <p:cNvPr id="307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52390"/>
            <a:ext cx="8512578" cy="3408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08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500063"/>
            <a:ext cx="8229600" cy="522287"/>
          </a:xfrm>
        </p:spPr>
        <p:txBody>
          <a:bodyPr/>
          <a:lstStyle/>
          <a:p>
            <a:pPr eaLnBrk="1" hangingPunct="1"/>
            <a:r>
              <a:rPr lang="en-GB" dirty="0" err="1">
                <a:solidFill>
                  <a:srgbClr val="0070C0"/>
                </a:solidFill>
                <a:latin typeface="Arial Black" pitchFamily="34" charset="0"/>
              </a:rPr>
              <a:t>S</a:t>
            </a:r>
            <a:r>
              <a:rPr lang="en-GB" dirty="0" err="1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dirty="0" err="1">
                <a:solidFill>
                  <a:srgbClr val="00B050"/>
                </a:solidFill>
                <a:latin typeface="Arial Black" pitchFamily="34" charset="0"/>
              </a:rPr>
              <a:t>E</a:t>
            </a:r>
            <a:r>
              <a:rPr lang="en-GB" dirty="0" err="1">
                <a:latin typeface="Arial Black" pitchFamily="34" charset="0"/>
              </a:rPr>
              <a:t>Scen</a:t>
            </a:r>
            <a:r>
              <a:rPr lang="en-GB" dirty="0"/>
              <a:t> sample</a:t>
            </a:r>
            <a:r>
              <a:rPr lang="en-GB" dirty="0" smtClean="0"/>
              <a:t>: UK primary and trade</a:t>
            </a:r>
            <a:br>
              <a:rPr lang="en-GB" dirty="0" smtClean="0"/>
            </a:br>
            <a:endParaRPr lang="en-GB" dirty="0" smtClean="0"/>
          </a:p>
        </p:txBody>
      </p:sp>
      <p:sp>
        <p:nvSpPr>
          <p:cNvPr id="20483" name="Content Placeholder 5"/>
          <p:cNvSpPr>
            <a:spLocks noGrp="1"/>
          </p:cNvSpPr>
          <p:nvPr>
            <p:ph idx="1"/>
          </p:nvPr>
        </p:nvSpPr>
        <p:spPr>
          <a:xfrm>
            <a:off x="428625" y="1214438"/>
            <a:ext cx="8229600" cy="4697412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572272"/>
            <a:ext cx="2133600" cy="2857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0777BAD8-9475-4536-B805-221DF92522DA}" type="slidenum">
              <a:rPr lang="en-GB"/>
              <a:pPr algn="r" eaLnBrk="1" hangingPunct="1"/>
              <a:t>39</a:t>
            </a:fld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856" y="4149081"/>
            <a:ext cx="6773144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24744"/>
            <a:ext cx="665325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70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00" b="1" smtClean="0"/>
              <a:t>From renewable to finite: the last 4 billion years </a:t>
            </a:r>
            <a:br>
              <a:rPr lang="en-US" sz="1600" b="1" smtClean="0"/>
            </a:br>
            <a:r>
              <a:rPr lang="en-US" sz="1600" b="1" smtClean="0"/>
              <a:t>Leviathan’s ancestors arrive</a:t>
            </a: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B6038F6-B73A-4C83-ABD3-9B0EA71C74DA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2867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7183438" cy="401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7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500063"/>
            <a:ext cx="8229600" cy="522287"/>
          </a:xfrm>
        </p:spPr>
        <p:txBody>
          <a:bodyPr/>
          <a:lstStyle/>
          <a:p>
            <a:pPr eaLnBrk="1" hangingPunct="1"/>
            <a:r>
              <a:rPr lang="en-GB" dirty="0" err="1">
                <a:solidFill>
                  <a:srgbClr val="0070C0"/>
                </a:solidFill>
                <a:latin typeface="Arial Black" pitchFamily="34" charset="0"/>
              </a:rPr>
              <a:t>S</a:t>
            </a:r>
            <a:r>
              <a:rPr lang="en-GB" dirty="0" err="1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dirty="0" err="1">
                <a:solidFill>
                  <a:srgbClr val="00B050"/>
                </a:solidFill>
                <a:latin typeface="Arial Black" pitchFamily="34" charset="0"/>
              </a:rPr>
              <a:t>E</a:t>
            </a:r>
            <a:r>
              <a:rPr lang="en-GB" dirty="0" err="1">
                <a:latin typeface="Arial Black" pitchFamily="34" charset="0"/>
              </a:rPr>
              <a:t>Scen</a:t>
            </a:r>
            <a:r>
              <a:rPr lang="en-GB" dirty="0"/>
              <a:t> sample </a:t>
            </a:r>
            <a:r>
              <a:rPr lang="en-GB" dirty="0" smtClean="0"/>
              <a:t>economics : UK </a:t>
            </a:r>
            <a:br>
              <a:rPr lang="en-GB" dirty="0" smtClean="0"/>
            </a:br>
            <a:endParaRPr lang="en-GB" dirty="0" smtClean="0"/>
          </a:p>
        </p:txBody>
      </p:sp>
      <p:sp>
        <p:nvSpPr>
          <p:cNvPr id="20483" name="Content Placeholder 5"/>
          <p:cNvSpPr>
            <a:spLocks noGrp="1"/>
          </p:cNvSpPr>
          <p:nvPr>
            <p:ph idx="1"/>
          </p:nvPr>
        </p:nvSpPr>
        <p:spPr>
          <a:xfrm>
            <a:off x="179512" y="1308894"/>
            <a:ext cx="2609726" cy="4697412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1600" b="1" dirty="0" smtClean="0"/>
              <a:t>High carbon:</a:t>
            </a:r>
          </a:p>
          <a:p>
            <a:pPr>
              <a:defRPr/>
            </a:pPr>
            <a:r>
              <a:rPr lang="en-US" sz="1600" dirty="0" smtClean="0"/>
              <a:t>High unpredictable  fuel cost and prices</a:t>
            </a:r>
          </a:p>
          <a:p>
            <a:pPr>
              <a:defRPr/>
            </a:pPr>
            <a:r>
              <a:rPr lang="en-US" sz="1600" dirty="0" smtClean="0"/>
              <a:t>Low capital</a:t>
            </a:r>
          </a:p>
          <a:p>
            <a:pPr>
              <a:defRPr/>
            </a:pPr>
            <a:r>
              <a:rPr lang="en-US" sz="1600" dirty="0" smtClean="0"/>
              <a:t>Less predictable </a:t>
            </a:r>
            <a:r>
              <a:rPr lang="en-US" sz="1600" dirty="0"/>
              <a:t>service cost</a:t>
            </a:r>
          </a:p>
          <a:p>
            <a:pPr>
              <a:defRPr/>
            </a:pPr>
            <a:endParaRPr lang="en-US" sz="1600" dirty="0" smtClean="0"/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 smtClean="0"/>
          </a:p>
          <a:p>
            <a:pPr marL="0" indent="0">
              <a:buFontTx/>
              <a:buNone/>
              <a:defRPr/>
            </a:pPr>
            <a:endParaRPr lang="en-US" sz="1600" dirty="0"/>
          </a:p>
          <a:p>
            <a:pPr marL="0" indent="0">
              <a:buFontTx/>
              <a:buNone/>
              <a:defRPr/>
            </a:pPr>
            <a:endParaRPr lang="en-US" sz="1600" dirty="0" smtClean="0"/>
          </a:p>
          <a:p>
            <a:pPr marL="0" indent="0">
              <a:buFontTx/>
              <a:buNone/>
              <a:defRPr/>
            </a:pPr>
            <a:endParaRPr lang="en-US" sz="1600" b="1" dirty="0"/>
          </a:p>
          <a:p>
            <a:pPr marL="0" indent="0">
              <a:buFontTx/>
              <a:buNone/>
              <a:defRPr/>
            </a:pPr>
            <a:r>
              <a:rPr lang="en-US" sz="1600" b="1" dirty="0" smtClean="0">
                <a:solidFill>
                  <a:srgbClr val="008000"/>
                </a:solidFill>
              </a:rPr>
              <a:t>Low carbon:</a:t>
            </a:r>
          </a:p>
          <a:p>
            <a:pPr>
              <a:defRPr/>
            </a:pPr>
            <a:r>
              <a:rPr lang="en-US" sz="1600" dirty="0" smtClean="0">
                <a:solidFill>
                  <a:srgbClr val="008000"/>
                </a:solidFill>
              </a:rPr>
              <a:t>Low fuel cost and prices</a:t>
            </a:r>
          </a:p>
          <a:p>
            <a:pPr>
              <a:defRPr/>
            </a:pPr>
            <a:r>
              <a:rPr lang="en-US" sz="1600" dirty="0" smtClean="0">
                <a:solidFill>
                  <a:srgbClr val="008000"/>
                </a:solidFill>
              </a:rPr>
              <a:t>High capital</a:t>
            </a:r>
          </a:p>
          <a:p>
            <a:pPr>
              <a:defRPr/>
            </a:pPr>
            <a:r>
              <a:rPr lang="en-US" sz="1600" dirty="0" smtClean="0">
                <a:solidFill>
                  <a:srgbClr val="008000"/>
                </a:solidFill>
              </a:rPr>
              <a:t>More predictable service cost</a:t>
            </a: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572250"/>
            <a:ext cx="2133600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CDE08FF7-CB34-4D1C-9334-392FE03074F8}" type="slidenum">
              <a:rPr lang="en-GB" smtClean="0">
                <a:cs typeface="Arial" charset="0"/>
              </a:rPr>
              <a:pPr eaLnBrk="1" hangingPunct="1"/>
              <a:t>40</a:t>
            </a:fld>
            <a:endParaRPr lang="en-GB" smtClean="0">
              <a:cs typeface="Arial" charset="0"/>
            </a:endParaRPr>
          </a:p>
        </p:txBody>
      </p:sp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986" y="4305993"/>
            <a:ext cx="6354763" cy="211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38" y="1112838"/>
            <a:ext cx="6354762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90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500063"/>
            <a:ext cx="8229600" cy="522287"/>
          </a:xfrm>
        </p:spPr>
        <p:txBody>
          <a:bodyPr/>
          <a:lstStyle/>
          <a:p>
            <a:pPr eaLnBrk="1" hangingPunct="1"/>
            <a:r>
              <a:rPr lang="en-GB" dirty="0" err="1">
                <a:solidFill>
                  <a:srgbClr val="0070C0"/>
                </a:solidFill>
                <a:latin typeface="Arial Black" pitchFamily="34" charset="0"/>
              </a:rPr>
              <a:t>S</a:t>
            </a:r>
            <a:r>
              <a:rPr lang="en-GB" dirty="0" err="1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dirty="0" err="1">
                <a:solidFill>
                  <a:srgbClr val="00B050"/>
                </a:solidFill>
                <a:latin typeface="Arial Black" pitchFamily="34" charset="0"/>
              </a:rPr>
              <a:t>E</a:t>
            </a:r>
            <a:r>
              <a:rPr lang="en-GB" dirty="0" err="1">
                <a:latin typeface="Arial Black" pitchFamily="34" charset="0"/>
              </a:rPr>
              <a:t>Scen</a:t>
            </a:r>
            <a:r>
              <a:rPr lang="en-GB" dirty="0"/>
              <a:t> sample</a:t>
            </a:r>
            <a:r>
              <a:rPr lang="en-GB" dirty="0" smtClean="0"/>
              <a:t>: UK carbon and money </a:t>
            </a:r>
            <a:br>
              <a:rPr lang="en-GB" dirty="0" smtClean="0"/>
            </a:br>
            <a:endParaRPr lang="en-GB" dirty="0" smtClean="0"/>
          </a:p>
        </p:txBody>
      </p:sp>
      <p:sp>
        <p:nvSpPr>
          <p:cNvPr id="32771" name="Content Placeholder 5"/>
          <p:cNvSpPr>
            <a:spLocks noGrp="1"/>
          </p:cNvSpPr>
          <p:nvPr>
            <p:ph idx="1"/>
          </p:nvPr>
        </p:nvSpPr>
        <p:spPr>
          <a:xfrm>
            <a:off x="251520" y="1827932"/>
            <a:ext cx="2278260" cy="469741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1600" dirty="0" smtClean="0"/>
              <a:t>Will a low carbon energy</a:t>
            </a:r>
          </a:p>
          <a:p>
            <a:pPr marL="0" indent="0" eaLnBrk="1" hangingPunct="1">
              <a:buFontTx/>
              <a:buNone/>
            </a:pPr>
            <a:r>
              <a:rPr lang="en-US" sz="1600" dirty="0"/>
              <a:t>s</a:t>
            </a:r>
            <a:r>
              <a:rPr lang="en-US" sz="1600" dirty="0" smtClean="0"/>
              <a:t>ystem cost </a:t>
            </a:r>
          </a:p>
          <a:p>
            <a:pPr marL="0" indent="0" eaLnBrk="1" hangingPunct="1">
              <a:buFontTx/>
              <a:buNone/>
            </a:pPr>
            <a:r>
              <a:rPr lang="en-US" sz="1600" dirty="0" smtClean="0"/>
              <a:t>more or less than high carbon?</a:t>
            </a:r>
          </a:p>
          <a:p>
            <a:pPr marL="0" indent="0" eaLnBrk="1" hangingPunct="1">
              <a:buFontTx/>
              <a:buNone/>
            </a:pPr>
            <a:endParaRPr lang="en-US" sz="1600" dirty="0"/>
          </a:p>
          <a:p>
            <a:pPr marL="0" indent="0" eaLnBrk="1" hangingPunct="1">
              <a:buFontTx/>
              <a:buNone/>
            </a:pPr>
            <a:r>
              <a:rPr lang="en-US" sz="1600" dirty="0" smtClean="0"/>
              <a:t>Depends on fossil fuel prices. </a:t>
            </a:r>
          </a:p>
          <a:p>
            <a:pPr marL="0" indent="0" eaLnBrk="1" hangingPunct="1">
              <a:buFontTx/>
              <a:buNone/>
            </a:pPr>
            <a:endParaRPr lang="en-US" sz="1600" dirty="0"/>
          </a:p>
          <a:p>
            <a:pPr marL="0" indent="0" eaLnBrk="1" hangingPunct="1">
              <a:buFontTx/>
              <a:buNone/>
            </a:pPr>
            <a:r>
              <a:rPr lang="en-US" sz="1600" dirty="0" smtClean="0"/>
              <a:t>What will future fossil fuel prices be?</a:t>
            </a:r>
          </a:p>
          <a:p>
            <a:pPr marL="0" indent="0" eaLnBrk="1" hangingPunct="1">
              <a:buFontTx/>
              <a:buNone/>
            </a:pPr>
            <a:endParaRPr lang="en-US" sz="1600" dirty="0" smtClean="0"/>
          </a:p>
          <a:p>
            <a:pPr marL="0" indent="0" eaLnBrk="1" hangingPunct="1">
              <a:buFontTx/>
              <a:buNone/>
            </a:pPr>
            <a:r>
              <a:rPr lang="en-US" sz="1600" dirty="0" smtClean="0"/>
              <a:t>Nobody knows,</a:t>
            </a:r>
          </a:p>
          <a:p>
            <a:pPr marL="0" indent="0" eaLnBrk="1" hangingPunct="1">
              <a:buFontTx/>
              <a:buNone/>
            </a:pPr>
            <a:r>
              <a:rPr lang="en-US" sz="1600" dirty="0" smtClean="0"/>
              <a:t>but the more carbon </a:t>
            </a:r>
          </a:p>
          <a:p>
            <a:pPr marL="0" indent="0" eaLnBrk="1" hangingPunct="1">
              <a:buFontTx/>
              <a:buNone/>
            </a:pPr>
            <a:r>
              <a:rPr lang="en-US" sz="1600" dirty="0" smtClean="0"/>
              <a:t>the higher the fuel prices.</a:t>
            </a: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572250"/>
            <a:ext cx="2133600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13382061-7A23-4D52-A0BD-CE51FA898F5E}" type="slidenum">
              <a:rPr lang="en-GB" smtClean="0">
                <a:cs typeface="Arial" charset="0"/>
              </a:rPr>
              <a:pPr eaLnBrk="1" hangingPunct="1"/>
              <a:t>41</a:t>
            </a:fld>
            <a:endParaRPr lang="en-GB" smtClean="0">
              <a:cs typeface="Arial" charset="0"/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96" y="3933825"/>
            <a:ext cx="6362700" cy="25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96" y="1125538"/>
            <a:ext cx="6362700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66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00D0A2DC-9B3C-496B-8AEB-06ED2ABC43F2}" type="slidenum">
              <a:rPr lang="en-GB"/>
              <a:pPr algn="ctr" eaLnBrk="1" hangingPunct="1"/>
              <a:t>42</a:t>
            </a:fld>
            <a:endParaRPr lang="en-GB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256654" y="620688"/>
            <a:ext cx="8851850" cy="792162"/>
          </a:xfrm>
        </p:spPr>
        <p:txBody>
          <a:bodyPr/>
          <a:lstStyle/>
          <a:p>
            <a:r>
              <a:rPr lang="en-GB" sz="2000" b="1" dirty="0" smtClean="0"/>
              <a:t>Aviation global warming – hard to control even with behaviour change</a:t>
            </a:r>
          </a:p>
        </p:txBody>
      </p:sp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98752"/>
            <a:ext cx="7627714" cy="453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5"/>
          <p:cNvSpPr>
            <a:spLocks noChangeArrowheads="1"/>
          </p:cNvSpPr>
          <p:nvPr/>
        </p:nvSpPr>
        <p:spPr bwMode="auto">
          <a:xfrm>
            <a:off x="251520" y="971909"/>
            <a:ext cx="8707834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GB" sz="1600" dirty="0"/>
              <a:t>Tropospheric emissions </a:t>
            </a:r>
            <a:r>
              <a:rPr lang="en-GB" sz="1600" dirty="0" smtClean="0"/>
              <a:t>of </a:t>
            </a:r>
            <a:r>
              <a:rPr lang="en-GB" sz="1600" dirty="0" err="1" smtClean="0"/>
              <a:t>NOx</a:t>
            </a:r>
            <a:r>
              <a:rPr lang="en-GB" sz="1600" dirty="0" smtClean="0"/>
              <a:t> and water double </a:t>
            </a:r>
            <a:r>
              <a:rPr lang="en-GB" sz="1600" dirty="0"/>
              <a:t>or triple the CO2 </a:t>
            </a:r>
            <a:r>
              <a:rPr lang="en-GB" sz="1600" dirty="0" smtClean="0"/>
              <a:t>induced global </a:t>
            </a:r>
            <a:r>
              <a:rPr lang="en-GB" sz="1600" dirty="0"/>
              <a:t>warming</a:t>
            </a:r>
          </a:p>
          <a:p>
            <a:pPr marL="742950" lvl="1" indent="-285750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GB" sz="1600" dirty="0" smtClean="0"/>
              <a:t>International </a:t>
            </a:r>
            <a:r>
              <a:rPr lang="en-GB" sz="1600" dirty="0"/>
              <a:t>aviation and shipping should be included in GHG </a:t>
            </a:r>
            <a:r>
              <a:rPr lang="en-GB" sz="1600" dirty="0" smtClean="0"/>
              <a:t>inventories</a:t>
            </a:r>
          </a:p>
          <a:p>
            <a:pPr marL="742950" lvl="1" indent="-285750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GB" sz="1600" dirty="0" smtClean="0"/>
              <a:t>Maybe 50% of UK global warming will be caused by aviation in 2050</a:t>
            </a:r>
          </a:p>
          <a:p>
            <a:pPr marL="742950" lvl="1" indent="-285750">
              <a:lnSpc>
                <a:spcPct val="90000"/>
              </a:lnSpc>
              <a:spcBef>
                <a:spcPts val="1200"/>
              </a:spcBef>
              <a:spcAft>
                <a:spcPts val="300"/>
              </a:spcAft>
              <a:buFont typeface="Symbol" pitchFamily="18" charset="2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1433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5"/>
          <p:cNvSpPr>
            <a:spLocks noGrp="1" noChangeArrowheads="1"/>
          </p:cNvSpPr>
          <p:nvPr>
            <p:ph type="title"/>
          </p:nvPr>
        </p:nvSpPr>
        <p:spPr>
          <a:xfrm>
            <a:off x="330200" y="765175"/>
            <a:ext cx="8656638" cy="1008063"/>
          </a:xfrm>
        </p:spPr>
        <p:txBody>
          <a:bodyPr/>
          <a:lstStyle/>
          <a:p>
            <a:r>
              <a:rPr lang="en-GB" sz="1800" dirty="0" err="1">
                <a:solidFill>
                  <a:srgbClr val="0070C0"/>
                </a:solidFill>
                <a:latin typeface="Arial Black" pitchFamily="34" charset="0"/>
              </a:rPr>
              <a:t>S</a:t>
            </a:r>
            <a:r>
              <a:rPr lang="en-GB" sz="1800" dirty="0" err="1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sz="1800" dirty="0" err="1">
                <a:solidFill>
                  <a:srgbClr val="00B050"/>
                </a:solidFill>
                <a:latin typeface="Arial Black" pitchFamily="34" charset="0"/>
              </a:rPr>
              <a:t>E</a:t>
            </a:r>
            <a:r>
              <a:rPr lang="en-GB" sz="1800" dirty="0" err="1">
                <a:latin typeface="Arial Black" pitchFamily="34" charset="0"/>
              </a:rPr>
              <a:t>Scen</a:t>
            </a:r>
            <a:r>
              <a:rPr lang="en-GB" sz="1800" dirty="0"/>
              <a:t> </a:t>
            </a:r>
            <a:r>
              <a:rPr lang="en-GB" sz="1800" dirty="0" smtClean="0"/>
              <a:t>: </a:t>
            </a:r>
            <a:r>
              <a:rPr lang="en-GB" sz="1800" b="1" dirty="0" smtClean="0"/>
              <a:t>Europe low emission scenarios - demand drivers, 2005 projections</a:t>
            </a:r>
          </a:p>
        </p:txBody>
      </p:sp>
      <p:sp>
        <p:nvSpPr>
          <p:cNvPr id="25604" name="Rectangle 6"/>
          <p:cNvSpPr>
            <a:spLocks noGrp="1" noChangeArrowheads="1"/>
          </p:cNvSpPr>
          <p:nvPr>
            <p:ph idx="1"/>
          </p:nvPr>
        </p:nvSpPr>
        <p:spPr>
          <a:xfrm>
            <a:off x="327025" y="1420019"/>
            <a:ext cx="8489950" cy="4176712"/>
          </a:xfrm>
        </p:spPr>
        <p:txBody>
          <a:bodyPr/>
          <a:lstStyle/>
          <a:p>
            <a:pPr>
              <a:buFontTx/>
              <a:buNone/>
            </a:pPr>
            <a:r>
              <a:rPr lang="en-US" sz="1800" dirty="0" smtClean="0"/>
              <a:t>Population peaks and declines</a:t>
            </a:r>
            <a:endParaRPr lang="en-GB" sz="1800" dirty="0" smtClean="0"/>
          </a:p>
        </p:txBody>
      </p:sp>
      <p:sp>
        <p:nvSpPr>
          <p:cNvPr id="2560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572272"/>
            <a:ext cx="2133600" cy="285728"/>
          </a:xfrm>
          <a:prstGeom prst="rect">
            <a:avLst/>
          </a:prstGeom>
          <a:noFill/>
        </p:spPr>
        <p:txBody>
          <a:bodyPr/>
          <a:lstStyle/>
          <a:p>
            <a:pPr algn="r"/>
            <a:fld id="{16168D28-79B6-4FB9-9748-F2ECC8AD13A2}" type="slidenum">
              <a:rPr lang="en-GB" smtClean="0"/>
              <a:pPr algn="r"/>
              <a:t>43</a:t>
            </a:fld>
            <a:endParaRPr lang="en-GB" dirty="0" smtClean="0"/>
          </a:p>
        </p:txBody>
      </p:sp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" y="1662906"/>
            <a:ext cx="4318000" cy="2522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700213"/>
            <a:ext cx="3983038" cy="247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560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2206" y="4335463"/>
            <a:ext cx="4319588" cy="2522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5608" name="Rectangle 13"/>
          <p:cNvSpPr>
            <a:spLocks noChangeArrowheads="1"/>
          </p:cNvSpPr>
          <p:nvPr/>
        </p:nvSpPr>
        <p:spPr bwMode="auto">
          <a:xfrm>
            <a:off x="5076825" y="1412875"/>
            <a:ext cx="3382963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/>
              <a:t>More households</a:t>
            </a:r>
            <a:endParaRPr lang="en-GB"/>
          </a:p>
        </p:txBody>
      </p:sp>
      <p:sp>
        <p:nvSpPr>
          <p:cNvPr id="25609" name="Rectangle 14"/>
          <p:cNvSpPr>
            <a:spLocks noChangeArrowheads="1"/>
          </p:cNvSpPr>
          <p:nvPr/>
        </p:nvSpPr>
        <p:spPr bwMode="auto">
          <a:xfrm>
            <a:off x="1043608" y="4960902"/>
            <a:ext cx="3741936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en-US" dirty="0"/>
              <a:t>GDP </a:t>
            </a:r>
            <a:r>
              <a:rPr lang="en-US" dirty="0" smtClean="0"/>
              <a:t>growth</a:t>
            </a:r>
          </a:p>
          <a:p>
            <a:pPr marL="342900" indent="-342900"/>
            <a:r>
              <a:rPr lang="en-US" dirty="0" smtClean="0"/>
              <a:t>(ha ha!)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693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49275"/>
            <a:ext cx="8489950" cy="1008063"/>
          </a:xfrm>
        </p:spPr>
        <p:txBody>
          <a:bodyPr/>
          <a:lstStyle/>
          <a:p>
            <a:r>
              <a:rPr lang="en-GB" sz="1600" dirty="0" err="1">
                <a:solidFill>
                  <a:srgbClr val="0070C0"/>
                </a:solidFill>
                <a:latin typeface="Arial Black" pitchFamily="34" charset="0"/>
              </a:rPr>
              <a:t>S</a:t>
            </a:r>
            <a:r>
              <a:rPr lang="en-GB" sz="1600" dirty="0" err="1">
                <a:solidFill>
                  <a:srgbClr val="FF0000"/>
                </a:solidFill>
                <a:latin typeface="Arial Black" pitchFamily="34" charset="0"/>
              </a:rPr>
              <a:t>E</a:t>
            </a:r>
            <a:r>
              <a:rPr lang="en-GB" sz="1600" dirty="0" err="1">
                <a:solidFill>
                  <a:srgbClr val="00B050"/>
                </a:solidFill>
                <a:latin typeface="Arial Black" pitchFamily="34" charset="0"/>
              </a:rPr>
              <a:t>E</a:t>
            </a:r>
            <a:r>
              <a:rPr lang="en-GB" sz="1600" dirty="0" err="1">
                <a:latin typeface="Arial Black" pitchFamily="34" charset="0"/>
              </a:rPr>
              <a:t>Scen</a:t>
            </a:r>
            <a:r>
              <a:rPr lang="en-GB" sz="1600" dirty="0"/>
              <a:t> : </a:t>
            </a:r>
            <a:r>
              <a:rPr lang="en-GB" sz="1600" b="1" dirty="0"/>
              <a:t>Europe low emission scenarios - CO2 </a:t>
            </a:r>
          </a:p>
        </p:txBody>
      </p:sp>
      <p:sp>
        <p:nvSpPr>
          <p:cNvPr id="39941" name="Rectangle 7"/>
          <p:cNvSpPr>
            <a:spLocks noGrp="1" noChangeArrowheads="1"/>
          </p:cNvSpPr>
          <p:nvPr>
            <p:ph idx="1"/>
          </p:nvPr>
        </p:nvSpPr>
        <p:spPr>
          <a:xfrm>
            <a:off x="965830" y="836712"/>
            <a:ext cx="7023724" cy="466725"/>
          </a:xfrm>
        </p:spPr>
        <p:txBody>
          <a:bodyPr/>
          <a:lstStyle/>
          <a:p>
            <a:r>
              <a:rPr lang="en-GB" sz="1400" dirty="0" smtClean="0"/>
              <a:t>Global warming is caused by </a:t>
            </a:r>
            <a:r>
              <a:rPr lang="en-GB" sz="1400" dirty="0"/>
              <a:t>total integrated emissions </a:t>
            </a:r>
            <a:r>
              <a:rPr lang="en-GB" sz="1400" dirty="0" smtClean="0"/>
              <a:t>and time in the atmosphere.</a:t>
            </a:r>
          </a:p>
          <a:p>
            <a:r>
              <a:rPr lang="en-GB" sz="1400" dirty="0" smtClean="0"/>
              <a:t>Behavioural measures reduce emissions rapidly.</a:t>
            </a:r>
            <a:endParaRPr lang="en-US" sz="1400" dirty="0" smtClean="0"/>
          </a:p>
        </p:txBody>
      </p:sp>
      <p:sp>
        <p:nvSpPr>
          <p:cNvPr id="3993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572272"/>
            <a:ext cx="2133600" cy="285728"/>
          </a:xfrm>
          <a:prstGeom prst="rect">
            <a:avLst/>
          </a:prstGeom>
          <a:noFill/>
        </p:spPr>
        <p:txBody>
          <a:bodyPr/>
          <a:lstStyle/>
          <a:p>
            <a:fld id="{5C29D010-BD0E-4DFC-8FB5-8A12B8709C48}" type="slidenum">
              <a:rPr lang="en-GB" smtClean="0"/>
              <a:pPr/>
              <a:t>44</a:t>
            </a:fld>
            <a:endParaRPr lang="en-GB" smtClean="0"/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459855"/>
            <a:ext cx="3787775" cy="2689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994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8747" y="1459856"/>
            <a:ext cx="375305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0803" y="4175357"/>
            <a:ext cx="378777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205520"/>
            <a:ext cx="3744912" cy="2659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9945" name="Rectangle 11"/>
          <p:cNvSpPr>
            <a:spLocks noChangeArrowheads="1"/>
          </p:cNvSpPr>
          <p:nvPr/>
        </p:nvSpPr>
        <p:spPr bwMode="auto">
          <a:xfrm>
            <a:off x="4788024" y="1412776"/>
            <a:ext cx="3456384" cy="2409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+mn-ea"/>
              </a:rPr>
              <a:t>Maximum </a:t>
            </a:r>
            <a:r>
              <a:rPr lang="en-US" sz="1400" b="1" dirty="0" err="1">
                <a:solidFill>
                  <a:srgbClr val="FF0000"/>
                </a:solidFill>
                <a:latin typeface="+mn-lt"/>
                <a:ea typeface="+mn-ea"/>
              </a:rPr>
              <a:t>behaviour</a:t>
            </a:r>
            <a:r>
              <a:rPr lang="en-US" sz="1400" b="1" dirty="0">
                <a:solidFill>
                  <a:srgbClr val="FF0000"/>
                </a:solidFill>
                <a:latin typeface="+mn-lt"/>
                <a:ea typeface="+mn-ea"/>
              </a:rPr>
              <a:t>, No new nuclear</a:t>
            </a:r>
          </a:p>
          <a:p>
            <a:pPr marL="342900" indent="-342900">
              <a:spcBef>
                <a:spcPct val="20000"/>
              </a:spcBef>
            </a:pPr>
            <a:endParaRPr lang="en-US" sz="14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39946" name="Rectangle 12"/>
          <p:cNvSpPr>
            <a:spLocks noChangeArrowheads="1"/>
          </p:cNvSpPr>
          <p:nvPr/>
        </p:nvSpPr>
        <p:spPr bwMode="auto">
          <a:xfrm>
            <a:off x="611560" y="4221088"/>
            <a:ext cx="3715395" cy="2739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+mn-ea"/>
              </a:rPr>
              <a:t>Maximum technology, No new nuclear</a:t>
            </a:r>
          </a:p>
        </p:txBody>
      </p:sp>
      <p:sp>
        <p:nvSpPr>
          <p:cNvPr id="39947" name="Rectangle 13"/>
          <p:cNvSpPr>
            <a:spLocks noChangeArrowheads="1"/>
          </p:cNvSpPr>
          <p:nvPr/>
        </p:nvSpPr>
        <p:spPr bwMode="auto">
          <a:xfrm>
            <a:off x="4644008" y="4163338"/>
            <a:ext cx="4499992" cy="2808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400" b="1" dirty="0">
                <a:solidFill>
                  <a:srgbClr val="FF0000"/>
                </a:solidFill>
                <a:latin typeface="+mn-lt"/>
                <a:ea typeface="+mn-ea"/>
              </a:rPr>
              <a:t>Maximum technology &amp; </a:t>
            </a:r>
            <a:r>
              <a:rPr lang="en-US" sz="1400" b="1" dirty="0" err="1">
                <a:solidFill>
                  <a:srgbClr val="FF0000"/>
                </a:solidFill>
                <a:latin typeface="+mn-lt"/>
                <a:ea typeface="+mn-ea"/>
              </a:rPr>
              <a:t>behaviour</a:t>
            </a:r>
            <a:r>
              <a:rPr lang="en-US" sz="1400" b="1" dirty="0">
                <a:solidFill>
                  <a:srgbClr val="FF0000"/>
                </a:solidFill>
                <a:latin typeface="+mn-lt"/>
                <a:ea typeface="+mn-ea"/>
              </a:rPr>
              <a:t>, No new nuclear</a:t>
            </a:r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467544" y="1412776"/>
            <a:ext cx="4104456" cy="2890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40% reduction, mix of measures, </a:t>
            </a:r>
            <a:r>
              <a:rPr lang="en-GB" b="1" dirty="0" smtClean="0">
                <a:solidFill>
                  <a:srgbClr val="FF0000"/>
                </a:solidFill>
              </a:rPr>
              <a:t>New nuclear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0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10257" r="3078" b="6154"/>
          <a:stretch/>
        </p:blipFill>
        <p:spPr bwMode="auto">
          <a:xfrm>
            <a:off x="-432000" y="1152000"/>
            <a:ext cx="8820000" cy="58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WorldE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1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40644" y="1981190"/>
            <a:ext cx="7561262" cy="429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6506" y="548680"/>
            <a:ext cx="8489950" cy="1008063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tx1"/>
                </a:solidFill>
                <a:latin typeface="Arial Black" pitchFamily="34" charset="0"/>
              </a:rPr>
              <a:t>Leviathan’s global electric future?</a:t>
            </a: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B8BFEDE-767E-45E0-AE2C-FE4E9D20C8D2}" type="slidenum">
              <a:rPr lang="en-US" smtClean="0"/>
              <a:pPr eaLnBrk="1" hangingPunct="1"/>
              <a:t>45</a:t>
            </a:fld>
            <a:endParaRPr lang="en-US" smtClean="0"/>
          </a:p>
        </p:txBody>
      </p:sp>
      <p:pic>
        <p:nvPicPr>
          <p:cNvPr id="60421" name="Picture 4" descr="WorldEneTran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2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04" y="1988145"/>
            <a:ext cx="75612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852937"/>
            <a:ext cx="1440160" cy="21602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16565" y="1124744"/>
            <a:ext cx="6887883" cy="856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1400" kern="0" dirty="0" smtClean="0"/>
              <a:t>Regular east-west diurnal, and seasonal, variations in demands and renewables</a:t>
            </a:r>
          </a:p>
          <a:p>
            <a:r>
              <a:rPr lang="en-GB" sz="1400" kern="0" dirty="0" smtClean="0"/>
              <a:t>Match varying demand and supply with transmission as well as storage</a:t>
            </a:r>
          </a:p>
          <a:p>
            <a:r>
              <a:rPr lang="en-GB" sz="1400" kern="0" dirty="0" smtClean="0"/>
              <a:t>Energy exchange enhances political security </a:t>
            </a:r>
          </a:p>
        </p:txBody>
      </p:sp>
      <p:pic>
        <p:nvPicPr>
          <p:cNvPr id="60423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645024"/>
            <a:ext cx="169667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MarkVisual\MBVideo\Film\Energy\WorldEnergy3.camrec\WorldEnergy3.camrec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5949280"/>
            <a:ext cx="11521280" cy="95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208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5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229600" cy="665162"/>
          </a:xfrm>
        </p:spPr>
        <p:txBody>
          <a:bodyPr/>
          <a:lstStyle/>
          <a:p>
            <a:pPr eaLnBrk="1" hangingPunct="1"/>
            <a:r>
              <a:rPr lang="en-GB" sz="1800" b="1" smtClean="0"/>
              <a:t>CONCLUSIONS</a:t>
            </a:r>
          </a:p>
        </p:txBody>
      </p:sp>
      <p:sp>
        <p:nvSpPr>
          <p:cNvPr id="76803" name="Rectangle 7"/>
          <p:cNvSpPr>
            <a:spLocks noGrp="1" noChangeArrowheads="1"/>
          </p:cNvSpPr>
          <p:nvPr>
            <p:ph idx="1"/>
          </p:nvPr>
        </p:nvSpPr>
        <p:spPr>
          <a:xfrm>
            <a:off x="500063" y="1285875"/>
            <a:ext cx="8229600" cy="4697413"/>
          </a:xfrm>
        </p:spPr>
        <p:txBody>
          <a:bodyPr/>
          <a:lstStyle/>
          <a:p>
            <a:pPr eaLnBrk="1" hangingPunct="1"/>
            <a:r>
              <a:rPr lang="en-GB" sz="1600" smtClean="0"/>
              <a:t>The </a:t>
            </a:r>
            <a:r>
              <a:rPr lang="en-GB" sz="1600" b="1" smtClean="0"/>
              <a:t>300 year fossil blip </a:t>
            </a:r>
            <a:r>
              <a:rPr lang="en-GB" sz="1600" smtClean="0"/>
              <a:t>in human history is coming to an end.</a:t>
            </a:r>
          </a:p>
          <a:p>
            <a:pPr eaLnBrk="1" hangingPunct="1"/>
            <a:endParaRPr lang="en-GB" sz="1600" b="1" smtClean="0"/>
          </a:p>
          <a:p>
            <a:pPr eaLnBrk="1" hangingPunct="1"/>
            <a:r>
              <a:rPr lang="en-GB" sz="1600" smtClean="0"/>
              <a:t>We do not yet have the technologies to sustain </a:t>
            </a:r>
            <a:r>
              <a:rPr lang="en-GB" sz="1600" b="1" smtClean="0"/>
              <a:t>energy intensive lifestyles</a:t>
            </a:r>
          </a:p>
          <a:p>
            <a:pPr eaLnBrk="1" hangingPunct="1"/>
            <a:endParaRPr lang="en-GB" sz="1600" smtClean="0"/>
          </a:p>
          <a:p>
            <a:pPr eaLnBrk="1" hangingPunct="1"/>
            <a:r>
              <a:rPr lang="en-GB" sz="1600" smtClean="0"/>
              <a:t>To maintain </a:t>
            </a:r>
            <a:r>
              <a:rPr lang="en-GB" sz="1600" b="1" smtClean="0"/>
              <a:t>energy security</a:t>
            </a:r>
            <a:r>
              <a:rPr lang="en-GB" sz="1600" smtClean="0"/>
              <a:t> we are forced to use renewables</a:t>
            </a:r>
          </a:p>
          <a:p>
            <a:pPr eaLnBrk="1" hangingPunct="1"/>
            <a:endParaRPr lang="en-GB" sz="1600" smtClean="0"/>
          </a:p>
          <a:p>
            <a:pPr eaLnBrk="1" hangingPunct="1"/>
            <a:r>
              <a:rPr lang="en-GB" sz="1600" b="1" smtClean="0"/>
              <a:t>Rapid development </a:t>
            </a:r>
            <a:r>
              <a:rPr lang="en-GB" sz="1600" smtClean="0"/>
              <a:t>is required to meet pressing energy security, economic stability and environmental problems.</a:t>
            </a:r>
          </a:p>
          <a:p>
            <a:pPr eaLnBrk="1" hangingPunct="1"/>
            <a:endParaRPr lang="en-GB" sz="1600" smtClean="0"/>
          </a:p>
          <a:p>
            <a:pPr eaLnBrk="1" hangingPunct="1"/>
            <a:r>
              <a:rPr lang="en-GB" sz="1600" b="1" smtClean="0"/>
              <a:t>Most required technologies already exist but boundless energy consumption cannot be met with them</a:t>
            </a:r>
          </a:p>
          <a:p>
            <a:pPr eaLnBrk="1" hangingPunct="1"/>
            <a:endParaRPr lang="en-GB" sz="1600" b="1" smtClean="0"/>
          </a:p>
          <a:p>
            <a:pPr eaLnBrk="1" hangingPunct="1"/>
            <a:r>
              <a:rPr lang="en-GB" sz="1600" b="1" smtClean="0"/>
              <a:t>Politicians and regulators </a:t>
            </a:r>
            <a:r>
              <a:rPr lang="en-GB" sz="1600" smtClean="0"/>
              <a:t>need to provide the framework to facilitate development</a:t>
            </a:r>
          </a:p>
          <a:p>
            <a:pPr eaLnBrk="1" hangingPunct="1"/>
            <a:endParaRPr lang="en-GB" sz="1600" b="1" smtClean="0"/>
          </a:p>
          <a:p>
            <a:pPr eaLnBrk="1" hangingPunct="1">
              <a:buFontTx/>
              <a:buNone/>
            </a:pPr>
            <a:endParaRPr lang="en-GB" sz="1600" smtClean="0"/>
          </a:p>
          <a:p>
            <a:pPr eaLnBrk="1" hangingPunct="1"/>
            <a:endParaRPr lang="en-GB" sz="1600" smtClean="0"/>
          </a:p>
          <a:p>
            <a:pPr eaLnBrk="1" hangingPunct="1">
              <a:buFontTx/>
              <a:buNone/>
            </a:pPr>
            <a:endParaRPr lang="en-GB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6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1600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72438" y="6215063"/>
            <a:ext cx="6858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0FB57F6-0411-4CC8-9C24-0465E7C0512D}" type="slidenum">
              <a:rPr lang="en-GB"/>
              <a:pPr eaLnBrk="1" hangingPunct="1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71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53335"/>
            <a:ext cx="2133600" cy="3955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BB8BFEDE-767E-45E0-AE2C-FE4E9D20C8D2}" type="slidenum">
              <a:rPr lang="en-US" smtClean="0"/>
              <a:pPr eaLnBrk="1" hangingPunct="1"/>
              <a:t>47</a:t>
            </a:fld>
            <a:endParaRPr lang="en-US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115617" y="1124744"/>
            <a:ext cx="7222412" cy="85644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GB" sz="3600" kern="0" dirty="0" smtClean="0"/>
              <a:t>Thank you for listening. Questions?</a:t>
            </a:r>
          </a:p>
          <a:p>
            <a:pPr marL="0" indent="0">
              <a:buNone/>
            </a:pPr>
            <a:endParaRPr lang="en-GB" sz="3600" kern="0" dirty="0" smtClean="0"/>
          </a:p>
          <a:p>
            <a:pPr marL="0" indent="0">
              <a:buNone/>
            </a:pPr>
            <a:endParaRPr lang="en-GB" sz="3600" kern="0" dirty="0"/>
          </a:p>
          <a:p>
            <a:pPr marL="0" indent="0">
              <a:buNone/>
            </a:pPr>
            <a:endParaRPr lang="en-GB" sz="3600" kern="0" dirty="0" smtClean="0"/>
          </a:p>
          <a:p>
            <a:pPr marL="0" indent="0">
              <a:buNone/>
            </a:pPr>
            <a:endParaRPr lang="en-GB" sz="3600" kern="0" dirty="0" smtClean="0"/>
          </a:p>
          <a:p>
            <a:pPr marL="0" indent="0">
              <a:buNone/>
            </a:pPr>
            <a:endParaRPr lang="en-GB" sz="3600" kern="0" dirty="0" smtClean="0"/>
          </a:p>
          <a:p>
            <a:pPr marL="0" indent="0">
              <a:buNone/>
            </a:pPr>
            <a:endParaRPr lang="en-GB" sz="3600" kern="0" dirty="0"/>
          </a:p>
          <a:p>
            <a:pPr marL="0" indent="0">
              <a:buNone/>
            </a:pPr>
            <a:r>
              <a:rPr lang="en-GB" sz="2000" dirty="0" smtClean="0"/>
              <a:t>	</a:t>
            </a:r>
            <a:r>
              <a:rPr lang="x-none" sz="2000" smtClean="0"/>
              <a:t>Email</a:t>
            </a:r>
            <a:r>
              <a:rPr lang="x-none" sz="2000"/>
              <a:t>: </a:t>
            </a:r>
            <a:r>
              <a:rPr lang="x-none" sz="2000" u="sng">
                <a:hlinkClick r:id="rId3"/>
              </a:rPr>
              <a:t>Mark.Barrett@ucl.ac.uk</a:t>
            </a: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	Si</a:t>
            </a:r>
            <a:r>
              <a:rPr lang="x-none" sz="2000"/>
              <a:t>te : </a:t>
            </a:r>
            <a:r>
              <a:rPr lang="en-GB" sz="2000" u="sng" dirty="0">
                <a:hlinkClick r:id="rId4"/>
              </a:rPr>
              <a:t>www.SocietyEnergyEnvironment.net</a:t>
            </a:r>
            <a:endParaRPr lang="en-GB" sz="2000" kern="0" dirty="0"/>
          </a:p>
        </p:txBody>
      </p:sp>
      <p:pic>
        <p:nvPicPr>
          <p:cNvPr id="6042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089" y="2060848"/>
            <a:ext cx="222688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8489950" cy="100806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042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12" y="1916832"/>
            <a:ext cx="2112236" cy="316835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083644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25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25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00" b="1" smtClean="0"/>
              <a:t>Leviathan appears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6B40B31-889B-492C-99A5-A1BDEEB4F5C0}" type="slidenum">
              <a:rPr lang="en-US"/>
              <a:pPr eaLnBrk="1" hangingPunct="1"/>
              <a:t>5</a:t>
            </a:fld>
            <a:endParaRPr lang="en-US"/>
          </a:p>
        </p:txBody>
      </p:sp>
      <p:sp>
        <p:nvSpPr>
          <p:cNvPr id="30725" name="Rectangle 4"/>
          <p:cNvSpPr>
            <a:spLocks noChangeArrowheads="1"/>
          </p:cNvSpPr>
          <p:nvPr/>
        </p:nvSpPr>
        <p:spPr bwMode="auto">
          <a:xfrm>
            <a:off x="468313" y="1268413"/>
            <a:ext cx="80645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00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000"/>
          </a:p>
        </p:txBody>
      </p:sp>
      <p:sp>
        <p:nvSpPr>
          <p:cNvPr id="30726" name="Rectangle 5"/>
          <p:cNvSpPr>
            <a:spLocks noChangeArrowheads="1"/>
          </p:cNvSpPr>
          <p:nvPr/>
        </p:nvSpPr>
        <p:spPr bwMode="auto">
          <a:xfrm>
            <a:off x="684213" y="1484313"/>
            <a:ext cx="80645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300" b="1" dirty="0">
                <a:latin typeface="Arial" charset="0"/>
              </a:rPr>
              <a:t>Leviathan : t</a:t>
            </a:r>
            <a:r>
              <a:rPr lang="en-US" sz="1400" b="1" dirty="0">
                <a:latin typeface="Arial" charset="0"/>
              </a:rPr>
              <a:t>he social organism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GB" sz="1400" dirty="0">
                <a:latin typeface="Arial" charset="0"/>
              </a:rPr>
              <a:t>Integration of larger numbers of people – multi </a:t>
            </a:r>
            <a:r>
              <a:rPr lang="en-GB" sz="1400" dirty="0" err="1">
                <a:latin typeface="Arial" charset="0"/>
              </a:rPr>
              <a:t>multi</a:t>
            </a:r>
            <a:r>
              <a:rPr lang="en-GB" sz="1400" dirty="0">
                <a:latin typeface="Arial" charset="0"/>
              </a:rPr>
              <a:t> cellular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GB" sz="1400" dirty="0">
                <a:latin typeface="Arial" charset="0"/>
              </a:rPr>
              <a:t>Specialisation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GB" sz="1400" dirty="0">
                <a:latin typeface="Arial" charset="0"/>
              </a:rPr>
              <a:t>Cooperative energy collection, transformation, storage. Information storage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sz="14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dirty="0">
                <a:latin typeface="Arial" charset="0"/>
              </a:rPr>
              <a:t>Extend body’s abilities with </a:t>
            </a:r>
            <a:r>
              <a:rPr lang="en-US" sz="1400" b="1" dirty="0" err="1">
                <a:latin typeface="Arial" charset="0"/>
              </a:rPr>
              <a:t>exosomatic</a:t>
            </a:r>
            <a:r>
              <a:rPr lang="en-US" sz="1400" dirty="0">
                <a:latin typeface="Arial" charset="0"/>
              </a:rPr>
              <a:t> technologies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400" dirty="0">
                <a:latin typeface="Arial" charset="0"/>
              </a:rPr>
              <a:t>Caves, shelter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400" dirty="0">
                <a:latin typeface="Arial" charset="0"/>
              </a:rPr>
              <a:t>Clothing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400" dirty="0">
                <a:latin typeface="Arial" charset="0"/>
              </a:rPr>
              <a:t>Tools, weapons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GB" sz="1400" dirty="0">
                <a:latin typeface="Arial" charset="0"/>
              </a:rPr>
              <a:t>Energy (food) storage – living and dead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endParaRPr lang="en-US" sz="1400" dirty="0">
              <a:latin typeface="Arial" charset="0"/>
            </a:endParaRPr>
          </a:p>
          <a:p>
            <a:pPr>
              <a:spcBef>
                <a:spcPct val="20000"/>
              </a:spcBef>
              <a:defRPr/>
            </a:pPr>
            <a:endParaRPr lang="en-US" sz="1400" dirty="0">
              <a:latin typeface="Arial" charset="0"/>
            </a:endParaRPr>
          </a:p>
        </p:txBody>
      </p:sp>
      <p:pic>
        <p:nvPicPr>
          <p:cNvPr id="3072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292600"/>
            <a:ext cx="5926137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56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645024"/>
            <a:ext cx="9155113" cy="2808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64510"/>
            <a:ext cx="2511425" cy="3225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19872" y="3285802"/>
            <a:ext cx="2016125" cy="503238"/>
          </a:xfrm>
          <a:solidFill>
            <a:schemeClr val="bg1"/>
          </a:solidFill>
        </p:spPr>
        <p:txBody>
          <a:bodyPr/>
          <a:lstStyle/>
          <a:p>
            <a:pPr algn="ctr" eaLnBrk="1" hangingPunct="1"/>
            <a:r>
              <a:rPr lang="en-US" sz="2400" b="1" dirty="0" smtClean="0"/>
              <a:t>0 to 2500 AD</a:t>
            </a:r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06880" y="63817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25354228-D08C-4811-9A82-4F721D811947}" type="slidenum">
              <a:rPr lang="en-US" smtClean="0"/>
              <a:pPr eaLnBrk="1" hangingPunct="1"/>
              <a:t>6</a:t>
            </a:fld>
            <a:endParaRPr lang="en-US" dirty="0" smtClean="0"/>
          </a:p>
        </p:txBody>
      </p:sp>
      <p:pic>
        <p:nvPicPr>
          <p:cNvPr id="2355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816"/>
            <a:ext cx="3252589" cy="322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6488668"/>
            <a:ext cx="90364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dirty="0" smtClean="0"/>
              <a:t>  renewables=========================&gt; dead replicators =&gt; renewables ====&gt;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051720" y="62068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Smart control</a:t>
            </a:r>
            <a:endParaRPr lang="en-GB" sz="1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763688" y="1052736"/>
            <a:ext cx="36004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11760" y="1063516"/>
            <a:ext cx="0" cy="2772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3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25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7451ECA-F8D4-4F0E-B4FE-17A97519F1EA}" type="slidenum">
              <a:rPr lang="en-US"/>
              <a:pPr eaLnBrk="1" hangingPunct="1"/>
              <a:t>7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20713"/>
            <a:ext cx="8489950" cy="360362"/>
          </a:xfrm>
        </p:spPr>
        <p:txBody>
          <a:bodyPr/>
          <a:lstStyle/>
          <a:p>
            <a:pPr eaLnBrk="1" hangingPunct="1"/>
            <a:r>
              <a:rPr lang="en-US" sz="1500" b="1" smtClean="0"/>
              <a:t>Energy services – what is it all for?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68413"/>
            <a:ext cx="7246937" cy="5184775"/>
          </a:xfrm>
          <a:noFill/>
        </p:spPr>
        <p:txBody>
          <a:bodyPr/>
          <a:lstStyle/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lvl="1" eaLnBrk="1" hangingPunct="1"/>
            <a:endParaRPr lang="en-GB" smtClean="0"/>
          </a:p>
          <a:p>
            <a:pPr eaLnBrk="1" hangingPunct="1"/>
            <a:endParaRPr lang="en-US" smtClean="0"/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2910"/>
            <a:ext cx="8623537" cy="594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01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FB8495E-7043-4691-8C27-F262129DEF62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65175"/>
            <a:ext cx="8489950" cy="576263"/>
          </a:xfrm>
        </p:spPr>
        <p:txBody>
          <a:bodyPr/>
          <a:lstStyle/>
          <a:p>
            <a:pPr eaLnBrk="1" hangingPunct="1"/>
            <a:r>
              <a:rPr lang="en-US" sz="1500" b="1" smtClean="0"/>
              <a:t>Homo multicellulus – a life in boxes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7920037" cy="3959225"/>
          </a:xfrm>
          <a:noFill/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8208962" cy="405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1"/>
          <p:cNvSpPr txBox="1">
            <a:spLocks noChangeArrowheads="1"/>
          </p:cNvSpPr>
          <p:nvPr/>
        </p:nvSpPr>
        <p:spPr bwMode="auto">
          <a:xfrm>
            <a:off x="468313" y="1390650"/>
            <a:ext cx="7775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/>
              <a:t>People congregate in shelters and transport boxes where most of their energy services are delivered</a:t>
            </a:r>
          </a:p>
        </p:txBody>
      </p:sp>
    </p:spTree>
    <p:extLst>
      <p:ext uri="{BB962C8B-B14F-4D97-AF65-F5344CB8AC3E}">
        <p14:creationId xmlns:p14="http://schemas.microsoft.com/office/powerpoint/2010/main" val="365459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99934B8-024F-474B-AEB0-841DBE22F970}" type="slidenum">
              <a:rPr lang="en-US"/>
              <a:pPr eaLnBrk="1" hangingPunct="1"/>
              <a:t>9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20713"/>
            <a:ext cx="4748213" cy="504825"/>
          </a:xfrm>
        </p:spPr>
        <p:txBody>
          <a:bodyPr/>
          <a:lstStyle/>
          <a:p>
            <a:pPr eaLnBrk="1" hangingPunct="1"/>
            <a:r>
              <a:rPr lang="en-US" sz="1500" b="1" smtClean="0"/>
              <a:t>Leviathan – community level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7920037" cy="3959225"/>
          </a:xfrm>
          <a:noFill/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468313" y="1268413"/>
            <a:ext cx="80645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000"/>
          </a:p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000"/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285750" y="1052513"/>
            <a:ext cx="45720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400"/>
              <a:t>The community system designed to deliver essential resources (food, water) to inhabitants all year round.</a:t>
            </a:r>
          </a:p>
          <a:p>
            <a:pPr eaLnBrk="1" hangingPunct="1">
              <a:spcBef>
                <a:spcPct val="20000"/>
              </a:spcBef>
            </a:pPr>
            <a:r>
              <a:rPr lang="en-US" sz="1400" b="1"/>
              <a:t>Temporal</a:t>
            </a:r>
            <a:r>
              <a:rPr lang="en-US" sz="1400"/>
              <a:t>: energy storage for the winter: grain stores, preserved meat, livestock</a:t>
            </a:r>
          </a:p>
          <a:p>
            <a:pPr eaLnBrk="1" hangingPunct="1">
              <a:spcBef>
                <a:spcPct val="20000"/>
              </a:spcBef>
            </a:pPr>
            <a:r>
              <a:rPr lang="en-US" sz="1400" b="1"/>
              <a:t>Spatial</a:t>
            </a:r>
            <a:r>
              <a:rPr lang="en-US" sz="1400"/>
              <a:t>: minimise transport.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/>
              <a:t>Water closest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400"/>
              <a:t>Energy supply; horticulture near habitation, grazing/foraging more distant</a:t>
            </a:r>
          </a:p>
          <a:p>
            <a:pPr eaLnBrk="1" hangingPunct="1">
              <a:spcBef>
                <a:spcPct val="20000"/>
              </a:spcBef>
            </a:pPr>
            <a:endParaRPr lang="en-US" sz="1400"/>
          </a:p>
          <a:p>
            <a:pPr eaLnBrk="1" hangingPunct="1">
              <a:spcBef>
                <a:spcPct val="20000"/>
              </a:spcBef>
            </a:pPr>
            <a:r>
              <a:rPr lang="en-GB" sz="1400"/>
              <a:t>Laxton Village from Mark Pierce's map of Laxton, 1635</a:t>
            </a:r>
            <a:endParaRPr lang="en-US" sz="1400"/>
          </a:p>
        </p:txBody>
      </p:sp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703638"/>
            <a:ext cx="3654425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571500"/>
            <a:ext cx="4214812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74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28433</TotalTime>
  <Words>1323</Words>
  <Application>Microsoft Office PowerPoint</Application>
  <PresentationFormat>On-screen Show (4:3)</PresentationFormat>
  <Paragraphs>356</Paragraphs>
  <Slides>47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MS Mincho</vt:lpstr>
      <vt:lpstr>MS PGothic</vt:lpstr>
      <vt:lpstr>MS PGothic</vt:lpstr>
      <vt:lpstr>Arial</vt:lpstr>
      <vt:lpstr>Arial Black</vt:lpstr>
      <vt:lpstr>Calibri</vt:lpstr>
      <vt:lpstr>Symbol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Feeding the Leviathan – people energy and time 0 AD to 2500 AD        Mark Barrett </vt:lpstr>
      <vt:lpstr>   Leviathan’s environment : from 3.5 billion years ago          Environment and energy flows vary across minutes, hours, days and years    Winter  Spring  Summer  Autumn  </vt:lpstr>
      <vt:lpstr>From renewable to finite: the last 5 billion years  Leviathan’s ancestors arrive</vt:lpstr>
      <vt:lpstr>From renewable to finite: the last 4 billion years  Leviathan’s ancestors arrive</vt:lpstr>
      <vt:lpstr>Leviathan appears</vt:lpstr>
      <vt:lpstr>0 to 2500 AD</vt:lpstr>
      <vt:lpstr>Energy services – what is it all for?</vt:lpstr>
      <vt:lpstr>Homo multicellulus – a life in boxes</vt:lpstr>
      <vt:lpstr>Leviathan – community level</vt:lpstr>
      <vt:lpstr>Leviathan – city level</vt:lpstr>
      <vt:lpstr>     Leviathan’s evolution and physiology - the national energy system</vt:lpstr>
      <vt:lpstr> </vt:lpstr>
      <vt:lpstr>Lifetimes and rates of stock  change</vt:lpstr>
      <vt:lpstr>Demography model (UK)</vt:lpstr>
      <vt:lpstr>Fundamental drivers: demography, households and dwellings (UK)</vt:lpstr>
      <vt:lpstr>Person-Dwelling Combinations (PDCs)  - scenarios</vt:lpstr>
      <vt:lpstr>Domestic scenarios</vt:lpstr>
      <vt:lpstr> </vt:lpstr>
      <vt:lpstr>PowerPoint Presentation</vt:lpstr>
      <vt:lpstr>               Weather and Renewables  </vt:lpstr>
      <vt:lpstr>UK energy, space and time</vt:lpstr>
      <vt:lpstr>Buildings: two sample archetypes    Heat pump single source peaks little storage          District heat diversity multiple inputs cheap storage  implementation  </vt:lpstr>
      <vt:lpstr>People dwelling calculation process</vt:lpstr>
      <vt:lpstr>Building dynamics : heating    Winter’s day              Months 1,4,7</vt:lpstr>
      <vt:lpstr>Solar water heater      Winter’s day          Months 1,4,7</vt:lpstr>
      <vt:lpstr>Heat pump and  storage dynamics      Winter’s day  modelled at 2min intervals   COP varies with ambient and heat store temperatures     </vt:lpstr>
      <vt:lpstr>PowerPoint Presentation</vt:lpstr>
      <vt:lpstr>PowerPoint Presentation</vt:lpstr>
      <vt:lpstr>PowerPoint Presentation</vt:lpstr>
      <vt:lpstr>Dynamic system control - days : animation</vt:lpstr>
      <vt:lpstr>Dynamic system control – months : animated</vt:lpstr>
      <vt:lpstr>Electricity : system management optimisation animated</vt:lpstr>
      <vt:lpstr>Energy, Space and Time</vt:lpstr>
      <vt:lpstr>Energy, Space and Time  – renewable electricity trade</vt:lpstr>
      <vt:lpstr>SEEScen : scenarios built on decision variables / policies</vt:lpstr>
      <vt:lpstr>SEEScen examples: Transport and behaviour </vt:lpstr>
      <vt:lpstr>SEEScen : Transport: passenger: scenarios</vt:lpstr>
      <vt:lpstr>SEEScen sample: UK delivered energy</vt:lpstr>
      <vt:lpstr>SEEScen sample: UK primary and trade </vt:lpstr>
      <vt:lpstr>SEEScen sample economics : UK  </vt:lpstr>
      <vt:lpstr>SEEScen sample: UK carbon and money  </vt:lpstr>
      <vt:lpstr>Aviation global warming – hard to control even with behaviour change</vt:lpstr>
      <vt:lpstr>SEEScen : Europe low emission scenarios - demand drivers, 2005 projections</vt:lpstr>
      <vt:lpstr>SEEScen : Europe low emission scenarios - CO2 </vt:lpstr>
      <vt:lpstr>Leviathan’s global electric future?</vt:lpstr>
      <vt:lpstr>CONCLUSIONS</vt:lpstr>
      <vt:lpstr>PowerPoint Presentation</vt:lpstr>
    </vt:vector>
  </TitlesOfParts>
  <Company>UCL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 Brown</dc:creator>
  <cp:lastModifiedBy>Mark</cp:lastModifiedBy>
  <cp:revision>420</cp:revision>
  <dcterms:created xsi:type="dcterms:W3CDTF">2005-07-13T12:26:50Z</dcterms:created>
  <dcterms:modified xsi:type="dcterms:W3CDTF">2013-10-28T20:18:44Z</dcterms:modified>
</cp:coreProperties>
</file>