
<file path=[Content_Types].xml><?xml version="1.0" encoding="utf-8"?>
<Types xmlns="http://schemas.openxmlformats.org/package/2006/content-types">
  <Default Extension="png" ContentType="image/png"/>
  <Default Extension="emf" ContentType="image/x-emf"/>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851" r:id="rId2"/>
    <p:sldMasterId id="2147483863" r:id="rId3"/>
    <p:sldMasterId id="2147483875" r:id="rId4"/>
    <p:sldMasterId id="2147483887" r:id="rId5"/>
    <p:sldMasterId id="2147483899" r:id="rId6"/>
    <p:sldMasterId id="2147483911" r:id="rId7"/>
    <p:sldMasterId id="2147484096" r:id="rId8"/>
    <p:sldMasterId id="2147484108" r:id="rId9"/>
    <p:sldMasterId id="2147485475" r:id="rId10"/>
    <p:sldMasterId id="2147485487" r:id="rId11"/>
  </p:sldMasterIdLst>
  <p:notesMasterIdLst>
    <p:notesMasterId r:id="rId30"/>
  </p:notesMasterIdLst>
  <p:sldIdLst>
    <p:sldId id="531" r:id="rId12"/>
    <p:sldId id="452" r:id="rId13"/>
    <p:sldId id="545" r:id="rId14"/>
    <p:sldId id="463" r:id="rId15"/>
    <p:sldId id="541" r:id="rId16"/>
    <p:sldId id="542" r:id="rId17"/>
    <p:sldId id="537" r:id="rId18"/>
    <p:sldId id="536" r:id="rId19"/>
    <p:sldId id="498" r:id="rId20"/>
    <p:sldId id="539" r:id="rId21"/>
    <p:sldId id="534" r:id="rId22"/>
    <p:sldId id="548" r:id="rId23"/>
    <p:sldId id="547" r:id="rId24"/>
    <p:sldId id="535" r:id="rId25"/>
    <p:sldId id="544" r:id="rId26"/>
    <p:sldId id="533" r:id="rId27"/>
    <p:sldId id="538" r:id="rId28"/>
    <p:sldId id="540"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C90B20"/>
    <a:srgbClr val="CCFFCC"/>
    <a:srgbClr val="D1CD3F"/>
    <a:srgbClr val="CF6231"/>
    <a:srgbClr val="B3C829"/>
    <a:srgbClr val="AFC343"/>
    <a:srgbClr val="CD0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6" autoAdjust="0"/>
    <p:restoredTop sz="99007" autoAdjust="0"/>
  </p:normalViewPr>
  <p:slideViewPr>
    <p:cSldViewPr>
      <p:cViewPr varScale="1">
        <p:scale>
          <a:sx n="97" d="100"/>
          <a:sy n="97" d="100"/>
        </p:scale>
        <p:origin x="1500" y="72"/>
      </p:cViewPr>
      <p:guideLst>
        <p:guide orient="horz" pos="578"/>
        <p:guide orient="horz" pos="1706"/>
        <p:guide orient="horz" pos="2840"/>
        <p:guide orient="horz" pos="3884"/>
        <p:guide pos="208"/>
        <p:guide pos="2018"/>
        <p:guide pos="5556"/>
        <p:guide pos="374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7516AEE-983A-4A85-A54C-BA90AE6D4E2D}" type="datetimeFigureOut">
              <a:rPr lang="en-GB"/>
              <a:pPr>
                <a:defRPr/>
              </a:pPr>
              <a:t>09/07/2013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C90AC6C-9729-41E7-B865-AB2AC0B80413}" type="slidenum">
              <a:rPr lang="en-GB"/>
              <a:pPr>
                <a:defRPr/>
              </a:pPr>
              <a:t>‹#›</a:t>
            </a:fld>
            <a:endParaRPr lang="en-GB"/>
          </a:p>
        </p:txBody>
      </p:sp>
    </p:spTree>
    <p:extLst>
      <p:ext uri="{BB962C8B-B14F-4D97-AF65-F5344CB8AC3E}">
        <p14:creationId xmlns:p14="http://schemas.microsoft.com/office/powerpoint/2010/main" val="1458983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Simulates the system on any time steps. Demand for heat, light, appliances, power. It looks at the supply of the energy tech on the same time step and traces the flow of energies from primary to demand through the network of energy transformation and store.  It calculates carbon emiss. And cost. It can be run for any period between 10 and 50 years and produce scenarios. </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C2DDA2A-63E4-49FF-96CB-3D9161C934C3}" type="slidenum">
              <a:rPr lang="en-GB"/>
              <a:pPr eaLnBrk="1" hangingPunct="1"/>
              <a:t>1</a:t>
            </a:fld>
            <a:endParaRPr lang="en-GB"/>
          </a:p>
        </p:txBody>
      </p:sp>
    </p:spTree>
    <p:extLst>
      <p:ext uri="{BB962C8B-B14F-4D97-AF65-F5344CB8AC3E}">
        <p14:creationId xmlns:p14="http://schemas.microsoft.com/office/powerpoint/2010/main" val="152198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8AE38D-292A-4499-81D5-32F456971D62}" type="slidenum">
              <a:rPr lang="en-GB" smtClean="0"/>
              <a:t>14</a:t>
            </a:fld>
            <a:endParaRPr lang="en-GB"/>
          </a:p>
        </p:txBody>
      </p:sp>
    </p:spTree>
    <p:extLst>
      <p:ext uri="{BB962C8B-B14F-4D97-AF65-F5344CB8AC3E}">
        <p14:creationId xmlns:p14="http://schemas.microsoft.com/office/powerpoint/2010/main" val="30631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A8BD927-696C-41D5-834D-039762835A9D}" type="slidenum">
              <a:rPr lang="en-GB" smtClean="0"/>
              <a:pPr/>
              <a:t>15</a:t>
            </a:fld>
            <a:endParaRPr lang="en-GB"/>
          </a:p>
        </p:txBody>
      </p:sp>
    </p:spTree>
    <p:extLst>
      <p:ext uri="{BB962C8B-B14F-4D97-AF65-F5344CB8AC3E}">
        <p14:creationId xmlns:p14="http://schemas.microsoft.com/office/powerpoint/2010/main" val="376298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Energy demand, conversion and storage.</a:t>
            </a:r>
            <a:r>
              <a:rPr lang="en-GB" baseline="0" dirty="0" smtClean="0"/>
              <a:t> Control system</a:t>
            </a:r>
            <a:endParaRPr lang="en-GB"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E0BA822-2E93-4CF9-BFA8-6AD084D39A9A}" type="slidenum">
              <a:rPr lang="en-GB" smtClean="0"/>
              <a:pPr eaLnBrk="1" hangingPunct="1"/>
              <a:t>2</a:t>
            </a:fld>
            <a:endParaRPr lang="en-GB" smtClean="0"/>
          </a:p>
        </p:txBody>
      </p:sp>
    </p:spTree>
    <p:extLst>
      <p:ext uri="{BB962C8B-B14F-4D97-AF65-F5344CB8AC3E}">
        <p14:creationId xmlns:p14="http://schemas.microsoft.com/office/powerpoint/2010/main" val="379422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E694906E-F1B5-41C5-9024-6DE09E461623}" type="slidenum">
              <a:rPr lang="en-US" smtClean="0"/>
              <a:pPr eaLnBrk="1" hangingPunct="1"/>
              <a:t>4</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349718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33316B-1A08-49DA-85BE-0E1DBC1175BB}" type="slidenum">
              <a:rPr lang="en-US"/>
              <a:pPr>
                <a:defRPr/>
              </a:pPr>
              <a:t>5</a:t>
            </a:fld>
            <a:endParaRPr lang="en-US"/>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3653098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DB5360-C06F-4066-B5B3-6559ACE5138D}" type="slidenum">
              <a:rPr lang="en-US"/>
              <a:pPr>
                <a:defRPr/>
              </a:pPr>
              <a:t>6</a:t>
            </a:fld>
            <a:endParaRPr lang="en-US"/>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51927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9FB58F2-1163-42B7-A098-9F9D612B08BB}" type="slidenum">
              <a:rPr lang="en-GB" smtClean="0"/>
              <a:pPr eaLnBrk="1" hangingPunct="1"/>
              <a:t>9</a:t>
            </a:fld>
            <a:endParaRPr lang="en-GB" smtClean="0"/>
          </a:p>
        </p:txBody>
      </p:sp>
    </p:spTree>
    <p:extLst>
      <p:ext uri="{BB962C8B-B14F-4D97-AF65-F5344CB8AC3E}">
        <p14:creationId xmlns:p14="http://schemas.microsoft.com/office/powerpoint/2010/main" val="419801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9FB58F2-1163-42B7-A098-9F9D612B08BB}" type="slidenum">
              <a:rPr lang="en-GB" smtClean="0"/>
              <a:pPr eaLnBrk="1" hangingPunct="1"/>
              <a:t>10</a:t>
            </a:fld>
            <a:endParaRPr lang="en-GB" smtClean="0"/>
          </a:p>
        </p:txBody>
      </p:sp>
    </p:spTree>
    <p:extLst>
      <p:ext uri="{BB962C8B-B14F-4D97-AF65-F5344CB8AC3E}">
        <p14:creationId xmlns:p14="http://schemas.microsoft.com/office/powerpoint/2010/main" val="295568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FA9D25A8-2C57-4ED7-A0D1-4E66162E0C20}" type="slidenum">
              <a:rPr lang="en-US" smtClean="0"/>
              <a:pPr eaLnBrk="1" hangingPunct="1"/>
              <a:t>12</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173275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C372503-8619-42CD-8DFB-1DEF7D62F217}" type="slidenum">
              <a:rPr lang="en-GB" smtClean="0"/>
              <a:pPr>
                <a:defRPr/>
              </a:pPr>
              <a:t>13</a:t>
            </a:fld>
            <a:endParaRPr lang="en-GB"/>
          </a:p>
        </p:txBody>
      </p:sp>
    </p:spTree>
    <p:extLst>
      <p:ext uri="{BB962C8B-B14F-4D97-AF65-F5344CB8AC3E}">
        <p14:creationId xmlns:p14="http://schemas.microsoft.com/office/powerpoint/2010/main" val="3763107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1557338"/>
            <a:ext cx="33051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C90B20">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40135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F98EB5D-B152-472F-9C12-6FE713D73755}" type="slidenum">
              <a:rPr lang="en-US"/>
              <a:pPr>
                <a:defRPr/>
              </a:pPr>
              <a:t>‹#›</a:t>
            </a:fld>
            <a:endParaRPr lang="en-US"/>
          </a:p>
        </p:txBody>
      </p:sp>
    </p:spTree>
    <p:extLst>
      <p:ext uri="{BB962C8B-B14F-4D97-AF65-F5344CB8AC3E}">
        <p14:creationId xmlns:p14="http://schemas.microsoft.com/office/powerpoint/2010/main" val="8430131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A514FD3-6814-4A3D-B3E8-6520A695F531}" type="slidenum">
              <a:rPr lang="en-US"/>
              <a:pPr>
                <a:defRPr/>
              </a:pPr>
              <a:t>‹#›</a:t>
            </a:fld>
            <a:endParaRPr lang="en-US"/>
          </a:p>
        </p:txBody>
      </p:sp>
    </p:spTree>
    <p:extLst>
      <p:ext uri="{BB962C8B-B14F-4D97-AF65-F5344CB8AC3E}">
        <p14:creationId xmlns:p14="http://schemas.microsoft.com/office/powerpoint/2010/main" val="32276140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8165272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FCCFC9AD-7A14-4987-8C13-D2A86EC372E4}" type="slidenum">
              <a:rPr lang="en-US"/>
              <a:pPr>
                <a:defRPr/>
              </a:pPr>
              <a:t>‹#›</a:t>
            </a:fld>
            <a:endParaRPr lang="en-US"/>
          </a:p>
        </p:txBody>
      </p:sp>
    </p:spTree>
    <p:extLst>
      <p:ext uri="{BB962C8B-B14F-4D97-AF65-F5344CB8AC3E}">
        <p14:creationId xmlns:p14="http://schemas.microsoft.com/office/powerpoint/2010/main" val="4655388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12C074C1-9C12-4B20-8A22-DB57C28AE73B}" type="slidenum">
              <a:rPr lang="en-US"/>
              <a:pPr>
                <a:defRPr/>
              </a:pPr>
              <a:t>‹#›</a:t>
            </a:fld>
            <a:endParaRPr lang="en-US"/>
          </a:p>
        </p:txBody>
      </p:sp>
    </p:spTree>
    <p:extLst>
      <p:ext uri="{BB962C8B-B14F-4D97-AF65-F5344CB8AC3E}">
        <p14:creationId xmlns:p14="http://schemas.microsoft.com/office/powerpoint/2010/main" val="2090721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sldNum" sz="quarter" idx="10"/>
          </p:nvPr>
        </p:nvSpPr>
        <p:spPr/>
        <p:txBody>
          <a:bodyPr/>
          <a:lstStyle>
            <a:lvl1pPr>
              <a:defRPr>
                <a:ea typeface="MS PGothic" pitchFamily="34" charset="-128"/>
              </a:defRPr>
            </a:lvl1pPr>
          </a:lstStyle>
          <a:p>
            <a:pPr>
              <a:defRPr/>
            </a:pPr>
            <a:fld id="{16BDFCB2-CCAF-4CDF-B30E-F590BBD7CA87}" type="slidenum">
              <a:rPr lang="en-US"/>
              <a:pPr>
                <a:defRPr/>
              </a:pPr>
              <a:t>‹#›</a:t>
            </a:fld>
            <a:endParaRPr lang="en-US"/>
          </a:p>
        </p:txBody>
      </p:sp>
    </p:spTree>
    <p:extLst>
      <p:ext uri="{BB962C8B-B14F-4D97-AF65-F5344CB8AC3E}">
        <p14:creationId xmlns:p14="http://schemas.microsoft.com/office/powerpoint/2010/main" val="15674570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p:txBody>
          <a:bodyPr/>
          <a:lstStyle>
            <a:lvl1pPr>
              <a:defRPr>
                <a:ea typeface="MS PGothic" pitchFamily="34" charset="-128"/>
              </a:defRPr>
            </a:lvl1pPr>
          </a:lstStyle>
          <a:p>
            <a:pPr>
              <a:defRPr/>
            </a:pPr>
            <a:fld id="{E2BDC4F5-9E38-4B45-A439-53EA2EA03F9C}" type="slidenum">
              <a:rPr lang="en-US"/>
              <a:pPr>
                <a:defRPr/>
              </a:pPr>
              <a:t>‹#›</a:t>
            </a:fld>
            <a:endParaRPr lang="en-US"/>
          </a:p>
        </p:txBody>
      </p:sp>
    </p:spTree>
    <p:extLst>
      <p:ext uri="{BB962C8B-B14F-4D97-AF65-F5344CB8AC3E}">
        <p14:creationId xmlns:p14="http://schemas.microsoft.com/office/powerpoint/2010/main" val="25857490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2"/>
          <p:cNvSpPr>
            <a:spLocks noGrp="1" noChangeArrowheads="1"/>
          </p:cNvSpPr>
          <p:nvPr>
            <p:ph type="sldNum" sz="quarter" idx="10"/>
          </p:nvPr>
        </p:nvSpPr>
        <p:spPr/>
        <p:txBody>
          <a:bodyPr/>
          <a:lstStyle>
            <a:lvl1pPr>
              <a:defRPr>
                <a:ea typeface="MS PGothic" pitchFamily="34" charset="-128"/>
              </a:defRPr>
            </a:lvl1pPr>
          </a:lstStyle>
          <a:p>
            <a:pPr>
              <a:defRPr/>
            </a:pPr>
            <a:fld id="{BC6A5A93-261B-45F4-B15E-8B6745D2AB2C}" type="slidenum">
              <a:rPr lang="en-US"/>
              <a:pPr>
                <a:defRPr/>
              </a:pPr>
              <a:t>‹#›</a:t>
            </a:fld>
            <a:endParaRPr lang="en-US"/>
          </a:p>
        </p:txBody>
      </p:sp>
    </p:spTree>
    <p:extLst>
      <p:ext uri="{BB962C8B-B14F-4D97-AF65-F5344CB8AC3E}">
        <p14:creationId xmlns:p14="http://schemas.microsoft.com/office/powerpoint/2010/main" val="474507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ea typeface="MS PGothic" pitchFamily="34" charset="-128"/>
              </a:defRPr>
            </a:lvl1pPr>
          </a:lstStyle>
          <a:p>
            <a:pPr>
              <a:defRPr/>
            </a:pPr>
            <a:fld id="{30D04660-E83F-49BE-A0C3-6A1FD8896971}" type="slidenum">
              <a:rPr lang="en-US"/>
              <a:pPr>
                <a:defRPr/>
              </a:pPr>
              <a:t>‹#›</a:t>
            </a:fld>
            <a:endParaRPr lang="en-US"/>
          </a:p>
        </p:txBody>
      </p:sp>
    </p:spTree>
    <p:extLst>
      <p:ext uri="{BB962C8B-B14F-4D97-AF65-F5344CB8AC3E}">
        <p14:creationId xmlns:p14="http://schemas.microsoft.com/office/powerpoint/2010/main" val="388179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4"/>
          <p:cNvSpPr>
            <a:spLocks noGrp="1" noChangeArrowheads="1"/>
          </p:cNvSpPr>
          <p:nvPr>
            <p:ph type="sldNum" sz="quarter" idx="10"/>
          </p:nvPr>
        </p:nvSpPr>
        <p:spPr/>
        <p:txBody>
          <a:bodyPr/>
          <a:lstStyle>
            <a:lvl1pPr>
              <a:defRPr>
                <a:ea typeface="MS PGothic" pitchFamily="34" charset="-128"/>
              </a:defRPr>
            </a:lvl1pPr>
          </a:lstStyle>
          <a:p>
            <a:pPr>
              <a:defRPr/>
            </a:pPr>
            <a:fld id="{4E4A8857-BD49-4831-A79E-D29683D06B21}" type="slidenum">
              <a:rPr lang="en-US"/>
              <a:pPr>
                <a:defRPr/>
              </a:pPr>
              <a:t>‹#›</a:t>
            </a:fld>
            <a:endParaRPr lang="en-US"/>
          </a:p>
        </p:txBody>
      </p:sp>
    </p:spTree>
    <p:extLst>
      <p:ext uri="{BB962C8B-B14F-4D97-AF65-F5344CB8AC3E}">
        <p14:creationId xmlns:p14="http://schemas.microsoft.com/office/powerpoint/2010/main" val="1497034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p:txBody>
          <a:bodyPr/>
          <a:lstStyle>
            <a:lvl1pPr>
              <a:defRPr>
                <a:ea typeface="MS PGothic" pitchFamily="34" charset="-128"/>
              </a:defRPr>
            </a:lvl1pPr>
          </a:lstStyle>
          <a:p>
            <a:pPr>
              <a:defRPr/>
            </a:pPr>
            <a:fld id="{D84AA9A0-DFCB-4F0C-8A97-F8D43F701325}" type="slidenum">
              <a:rPr lang="en-US"/>
              <a:pPr>
                <a:defRPr/>
              </a:pPr>
              <a:t>‹#›</a:t>
            </a:fld>
            <a:endParaRPr lang="en-US"/>
          </a:p>
        </p:txBody>
      </p:sp>
    </p:spTree>
    <p:extLst>
      <p:ext uri="{BB962C8B-B14F-4D97-AF65-F5344CB8AC3E}">
        <p14:creationId xmlns:p14="http://schemas.microsoft.com/office/powerpoint/2010/main" val="348571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F00E0CB-0CC4-4B25-B8A6-CED248260DCD}" type="slidenum">
              <a:rPr lang="en-US"/>
              <a:pPr>
                <a:defRPr/>
              </a:pPr>
              <a:t>‹#›</a:t>
            </a:fld>
            <a:endParaRPr lang="en-US"/>
          </a:p>
        </p:txBody>
      </p:sp>
    </p:spTree>
    <p:extLst>
      <p:ext uri="{BB962C8B-B14F-4D97-AF65-F5344CB8AC3E}">
        <p14:creationId xmlns:p14="http://schemas.microsoft.com/office/powerpoint/2010/main" val="1864945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7CDCDDAB-D88D-4CD6-82EF-3E9882C1CD78}" type="slidenum">
              <a:rPr lang="en-US"/>
              <a:pPr>
                <a:defRPr/>
              </a:pPr>
              <a:t>‹#›</a:t>
            </a:fld>
            <a:endParaRPr lang="en-US"/>
          </a:p>
        </p:txBody>
      </p:sp>
    </p:spTree>
    <p:extLst>
      <p:ext uri="{BB962C8B-B14F-4D97-AF65-F5344CB8AC3E}">
        <p14:creationId xmlns:p14="http://schemas.microsoft.com/office/powerpoint/2010/main" val="1299348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39C04ED7-C6E5-4EE8-9BC4-6D476DC4C4F3}" type="slidenum">
              <a:rPr lang="en-US"/>
              <a:pPr>
                <a:defRPr/>
              </a:pPr>
              <a:t>‹#›</a:t>
            </a:fld>
            <a:endParaRPr lang="en-US"/>
          </a:p>
        </p:txBody>
      </p:sp>
    </p:spTree>
    <p:extLst>
      <p:ext uri="{BB962C8B-B14F-4D97-AF65-F5344CB8AC3E}">
        <p14:creationId xmlns:p14="http://schemas.microsoft.com/office/powerpoint/2010/main" val="351939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1557338"/>
            <a:ext cx="33051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C90B20">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220912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1A2F095-1E9B-47B5-AB4F-1333B93EDB7F}" type="slidenum">
              <a:rPr lang="en-US"/>
              <a:pPr>
                <a:defRPr/>
              </a:pPr>
              <a:t>‹#›</a:t>
            </a:fld>
            <a:endParaRPr lang="en-US"/>
          </a:p>
        </p:txBody>
      </p:sp>
    </p:spTree>
    <p:extLst>
      <p:ext uri="{BB962C8B-B14F-4D97-AF65-F5344CB8AC3E}">
        <p14:creationId xmlns:p14="http://schemas.microsoft.com/office/powerpoint/2010/main" val="1000482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9F177DF-82FD-4417-B028-E338E9081C36}" type="slidenum">
              <a:rPr lang="en-US"/>
              <a:pPr>
                <a:defRPr/>
              </a:pPr>
              <a:t>‹#›</a:t>
            </a:fld>
            <a:endParaRPr lang="en-US"/>
          </a:p>
        </p:txBody>
      </p:sp>
    </p:spTree>
    <p:extLst>
      <p:ext uri="{BB962C8B-B14F-4D97-AF65-F5344CB8AC3E}">
        <p14:creationId xmlns:p14="http://schemas.microsoft.com/office/powerpoint/2010/main" val="10735444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0978D81-90E2-4D35-BB58-D008FBF6C770}" type="slidenum">
              <a:rPr lang="en-US"/>
              <a:pPr>
                <a:defRPr/>
              </a:pPr>
              <a:t>‹#›</a:t>
            </a:fld>
            <a:endParaRPr lang="en-US"/>
          </a:p>
        </p:txBody>
      </p:sp>
    </p:spTree>
    <p:extLst>
      <p:ext uri="{BB962C8B-B14F-4D97-AF65-F5344CB8AC3E}">
        <p14:creationId xmlns:p14="http://schemas.microsoft.com/office/powerpoint/2010/main" val="207623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A817283-DDE6-46A9-B473-DFB5DE762615}" type="slidenum">
              <a:rPr lang="en-US"/>
              <a:pPr>
                <a:defRPr/>
              </a:pPr>
              <a:t>‹#›</a:t>
            </a:fld>
            <a:endParaRPr lang="en-US"/>
          </a:p>
        </p:txBody>
      </p:sp>
    </p:spTree>
    <p:extLst>
      <p:ext uri="{BB962C8B-B14F-4D97-AF65-F5344CB8AC3E}">
        <p14:creationId xmlns:p14="http://schemas.microsoft.com/office/powerpoint/2010/main" val="8990274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3A24CDE8-BA5A-4435-A120-F3A28F8BEC09}" type="slidenum">
              <a:rPr lang="en-US"/>
              <a:pPr>
                <a:defRPr/>
              </a:pPr>
              <a:t>‹#›</a:t>
            </a:fld>
            <a:endParaRPr lang="en-US"/>
          </a:p>
        </p:txBody>
      </p:sp>
    </p:spTree>
    <p:extLst>
      <p:ext uri="{BB962C8B-B14F-4D97-AF65-F5344CB8AC3E}">
        <p14:creationId xmlns:p14="http://schemas.microsoft.com/office/powerpoint/2010/main" val="11409258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Text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1380AD6-382E-4060-816D-9B68B98618F7}" type="slidenum">
              <a:rPr lang="en-US"/>
              <a:pPr>
                <a:defRPr/>
              </a:pPr>
              <a:t>‹#›</a:t>
            </a:fld>
            <a:endParaRPr lang="en-US"/>
          </a:p>
        </p:txBody>
      </p:sp>
    </p:spTree>
    <p:extLst>
      <p:ext uri="{BB962C8B-B14F-4D97-AF65-F5344CB8AC3E}">
        <p14:creationId xmlns:p14="http://schemas.microsoft.com/office/powerpoint/2010/main" val="4671357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630EBBC-79D6-4289-8644-EE4131FD39BE}" type="slidenum">
              <a:rPr lang="en-US"/>
              <a:pPr>
                <a:defRPr/>
              </a:pPr>
              <a:t>‹#›</a:t>
            </a:fld>
            <a:endParaRPr lang="en-US"/>
          </a:p>
        </p:txBody>
      </p:sp>
    </p:spTree>
    <p:extLst>
      <p:ext uri="{BB962C8B-B14F-4D97-AF65-F5344CB8AC3E}">
        <p14:creationId xmlns:p14="http://schemas.microsoft.com/office/powerpoint/2010/main" val="383913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F24DE698-C5A9-4644-B1AC-D185A3A8156F}" type="slidenum">
              <a:rPr lang="en-US"/>
              <a:pPr>
                <a:defRPr/>
              </a:pPr>
              <a:t>‹#›</a:t>
            </a:fld>
            <a:endParaRPr lang="en-US"/>
          </a:p>
        </p:txBody>
      </p:sp>
    </p:spTree>
    <p:extLst>
      <p:ext uri="{BB962C8B-B14F-4D97-AF65-F5344CB8AC3E}">
        <p14:creationId xmlns:p14="http://schemas.microsoft.com/office/powerpoint/2010/main" val="25700332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6C623B7-6C0A-4768-BC49-36D6E2579B06}" type="slidenum">
              <a:rPr lang="en-US"/>
              <a:pPr>
                <a:defRPr/>
              </a:pPr>
              <a:t>‹#›</a:t>
            </a:fld>
            <a:endParaRPr lang="en-US"/>
          </a:p>
        </p:txBody>
      </p:sp>
    </p:spTree>
    <p:extLst>
      <p:ext uri="{BB962C8B-B14F-4D97-AF65-F5344CB8AC3E}">
        <p14:creationId xmlns:p14="http://schemas.microsoft.com/office/powerpoint/2010/main" val="30014225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FEC04D6-3EE8-48B9-B8AF-542EF041D22C}" type="slidenum">
              <a:rPr lang="en-US"/>
              <a:pPr>
                <a:defRPr/>
              </a:pPr>
              <a:t>‹#›</a:t>
            </a:fld>
            <a:endParaRPr lang="en-US"/>
          </a:p>
        </p:txBody>
      </p:sp>
    </p:spTree>
    <p:extLst>
      <p:ext uri="{BB962C8B-B14F-4D97-AF65-F5344CB8AC3E}">
        <p14:creationId xmlns:p14="http://schemas.microsoft.com/office/powerpoint/2010/main" val="4296268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4C233543-CB0B-4B2B-BC72-4C5632FA9108}" type="slidenum">
              <a:rPr lang="en-US"/>
              <a:pPr>
                <a:defRPr/>
              </a:pPr>
              <a:t>‹#›</a:t>
            </a:fld>
            <a:endParaRPr lang="en-US"/>
          </a:p>
        </p:txBody>
      </p:sp>
    </p:spTree>
    <p:extLst>
      <p:ext uri="{BB962C8B-B14F-4D97-AF65-F5344CB8AC3E}">
        <p14:creationId xmlns:p14="http://schemas.microsoft.com/office/powerpoint/2010/main" val="41263834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69ACECA9-AAA6-40CD-B399-166877A67396}" type="slidenum">
              <a:rPr lang="en-US"/>
              <a:pPr>
                <a:defRPr/>
              </a:pPr>
              <a:t>‹#›</a:t>
            </a:fld>
            <a:endParaRPr lang="en-US"/>
          </a:p>
        </p:txBody>
      </p:sp>
    </p:spTree>
    <p:extLst>
      <p:ext uri="{BB962C8B-B14F-4D97-AF65-F5344CB8AC3E}">
        <p14:creationId xmlns:p14="http://schemas.microsoft.com/office/powerpoint/2010/main" val="14768830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E268AE8-504F-46D7-97D2-C6A500CB1A83}" type="slidenum">
              <a:rPr lang="en-US"/>
              <a:pPr>
                <a:defRPr/>
              </a:pPr>
              <a:t>‹#›</a:t>
            </a:fld>
            <a:endParaRPr lang="en-US"/>
          </a:p>
        </p:txBody>
      </p:sp>
    </p:spTree>
    <p:extLst>
      <p:ext uri="{BB962C8B-B14F-4D97-AF65-F5344CB8AC3E}">
        <p14:creationId xmlns:p14="http://schemas.microsoft.com/office/powerpoint/2010/main" val="4157150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99E83E3F-E2CC-4810-9182-B7A723405252}" type="datetimeFigureOut">
              <a:rPr lang="en-GB"/>
              <a:pPr>
                <a:defRPr/>
              </a:pPr>
              <a:t>09/07/2013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C39583-FC3D-4C58-A70C-3AB8519C40D3}" type="slidenum">
              <a:rPr lang="en-GB"/>
              <a:pPr>
                <a:defRPr/>
              </a:pPr>
              <a:t>‹#›</a:t>
            </a:fld>
            <a:endParaRPr lang="en-GB"/>
          </a:p>
        </p:txBody>
      </p:sp>
    </p:spTree>
    <p:extLst>
      <p:ext uri="{BB962C8B-B14F-4D97-AF65-F5344CB8AC3E}">
        <p14:creationId xmlns:p14="http://schemas.microsoft.com/office/powerpoint/2010/main" val="341303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4178381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4A469F84-BC59-4268-B340-4A621EFD3663}" type="slidenum">
              <a:rPr lang="en-US"/>
              <a:pPr>
                <a:defRPr/>
              </a:pPr>
              <a:t>‹#›</a:t>
            </a:fld>
            <a:endParaRPr lang="en-US"/>
          </a:p>
        </p:txBody>
      </p:sp>
    </p:spTree>
    <p:extLst>
      <p:ext uri="{BB962C8B-B14F-4D97-AF65-F5344CB8AC3E}">
        <p14:creationId xmlns:p14="http://schemas.microsoft.com/office/powerpoint/2010/main" val="2544832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55058A5-5004-49FE-B32E-D49F281394DE}" type="slidenum">
              <a:rPr lang="en-US"/>
              <a:pPr>
                <a:defRPr/>
              </a:pPr>
              <a:t>‹#›</a:t>
            </a:fld>
            <a:endParaRPr lang="en-US"/>
          </a:p>
        </p:txBody>
      </p:sp>
    </p:spTree>
    <p:extLst>
      <p:ext uri="{BB962C8B-B14F-4D97-AF65-F5344CB8AC3E}">
        <p14:creationId xmlns:p14="http://schemas.microsoft.com/office/powerpoint/2010/main" val="1105186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57DA5F1-3844-4FEC-939D-6ECE0ECBB4E9}" type="slidenum">
              <a:rPr lang="en-US"/>
              <a:pPr>
                <a:defRPr/>
              </a:pPr>
              <a:t>‹#›</a:t>
            </a:fld>
            <a:endParaRPr lang="en-US"/>
          </a:p>
        </p:txBody>
      </p:sp>
    </p:spTree>
    <p:extLst>
      <p:ext uri="{BB962C8B-B14F-4D97-AF65-F5344CB8AC3E}">
        <p14:creationId xmlns:p14="http://schemas.microsoft.com/office/powerpoint/2010/main" val="3828327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25D2752-64B2-4AA9-9B41-EBDF82011D3A}" type="slidenum">
              <a:rPr lang="en-US"/>
              <a:pPr>
                <a:defRPr/>
              </a:pPr>
              <a:t>‹#›</a:t>
            </a:fld>
            <a:endParaRPr lang="en-US"/>
          </a:p>
        </p:txBody>
      </p:sp>
    </p:spTree>
    <p:extLst>
      <p:ext uri="{BB962C8B-B14F-4D97-AF65-F5344CB8AC3E}">
        <p14:creationId xmlns:p14="http://schemas.microsoft.com/office/powerpoint/2010/main" val="177574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939DE27D-DC66-410C-81D5-A6D3A7BFB28D}" type="slidenum">
              <a:rPr lang="en-US"/>
              <a:pPr>
                <a:defRPr/>
              </a:pPr>
              <a:t>‹#›</a:t>
            </a:fld>
            <a:endParaRPr lang="en-US"/>
          </a:p>
        </p:txBody>
      </p:sp>
    </p:spTree>
    <p:extLst>
      <p:ext uri="{BB962C8B-B14F-4D97-AF65-F5344CB8AC3E}">
        <p14:creationId xmlns:p14="http://schemas.microsoft.com/office/powerpoint/2010/main" val="3730823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90F7459-D282-4631-BC69-04D87F92518B}" type="slidenum">
              <a:rPr lang="en-US"/>
              <a:pPr>
                <a:defRPr/>
              </a:pPr>
              <a:t>‹#›</a:t>
            </a:fld>
            <a:endParaRPr lang="en-US"/>
          </a:p>
        </p:txBody>
      </p:sp>
    </p:spTree>
    <p:extLst>
      <p:ext uri="{BB962C8B-B14F-4D97-AF65-F5344CB8AC3E}">
        <p14:creationId xmlns:p14="http://schemas.microsoft.com/office/powerpoint/2010/main" val="697788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2130733F-E853-4677-8281-DD337A2A894D}" type="slidenum">
              <a:rPr lang="en-US"/>
              <a:pPr>
                <a:defRPr/>
              </a:pPr>
              <a:t>‹#›</a:t>
            </a:fld>
            <a:endParaRPr lang="en-US"/>
          </a:p>
        </p:txBody>
      </p:sp>
    </p:spTree>
    <p:extLst>
      <p:ext uri="{BB962C8B-B14F-4D97-AF65-F5344CB8AC3E}">
        <p14:creationId xmlns:p14="http://schemas.microsoft.com/office/powerpoint/2010/main" val="1601961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E985C18-4863-4305-8837-3C2E198025DA}" type="slidenum">
              <a:rPr lang="en-US"/>
              <a:pPr>
                <a:defRPr/>
              </a:pPr>
              <a:t>‹#›</a:t>
            </a:fld>
            <a:endParaRPr lang="en-US"/>
          </a:p>
        </p:txBody>
      </p:sp>
    </p:spTree>
    <p:extLst>
      <p:ext uri="{BB962C8B-B14F-4D97-AF65-F5344CB8AC3E}">
        <p14:creationId xmlns:p14="http://schemas.microsoft.com/office/powerpoint/2010/main" val="2623699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B757784-38B8-4D7F-8951-DDBC8C44999F}" type="slidenum">
              <a:rPr lang="en-US"/>
              <a:pPr>
                <a:defRPr/>
              </a:pPr>
              <a:t>‹#›</a:t>
            </a:fld>
            <a:endParaRPr lang="en-US"/>
          </a:p>
        </p:txBody>
      </p:sp>
    </p:spTree>
    <p:extLst>
      <p:ext uri="{BB962C8B-B14F-4D97-AF65-F5344CB8AC3E}">
        <p14:creationId xmlns:p14="http://schemas.microsoft.com/office/powerpoint/2010/main" val="274470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8DBACCC6-2A81-4E53-BDAA-5472AF2440A7}" type="slidenum">
              <a:rPr lang="en-US"/>
              <a:pPr>
                <a:defRPr/>
              </a:pPr>
              <a:t>‹#›</a:t>
            </a:fld>
            <a:endParaRPr lang="en-US"/>
          </a:p>
        </p:txBody>
      </p:sp>
    </p:spTree>
    <p:extLst>
      <p:ext uri="{BB962C8B-B14F-4D97-AF65-F5344CB8AC3E}">
        <p14:creationId xmlns:p14="http://schemas.microsoft.com/office/powerpoint/2010/main" val="1714848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4231591-7758-41A9-9B7F-9E570BA9CC57}" type="slidenum">
              <a:rPr lang="en-US"/>
              <a:pPr>
                <a:defRPr/>
              </a:pPr>
              <a:t>‹#›</a:t>
            </a:fld>
            <a:endParaRPr lang="en-US"/>
          </a:p>
        </p:txBody>
      </p:sp>
    </p:spTree>
    <p:extLst>
      <p:ext uri="{BB962C8B-B14F-4D97-AF65-F5344CB8AC3E}">
        <p14:creationId xmlns:p14="http://schemas.microsoft.com/office/powerpoint/2010/main" val="3460504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2711901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A5A945D-51B6-4CB1-A292-3E2D21D2F4E8}" type="slidenum">
              <a:rPr lang="en-US"/>
              <a:pPr>
                <a:defRPr/>
              </a:pPr>
              <a:t>‹#›</a:t>
            </a:fld>
            <a:endParaRPr lang="en-US"/>
          </a:p>
        </p:txBody>
      </p:sp>
    </p:spTree>
    <p:extLst>
      <p:ext uri="{BB962C8B-B14F-4D97-AF65-F5344CB8AC3E}">
        <p14:creationId xmlns:p14="http://schemas.microsoft.com/office/powerpoint/2010/main" val="39685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14A73FA-25E1-48B8-95FD-C135E29272F1}" type="slidenum">
              <a:rPr lang="en-US"/>
              <a:pPr>
                <a:defRPr/>
              </a:pPr>
              <a:t>‹#›</a:t>
            </a:fld>
            <a:endParaRPr lang="en-US"/>
          </a:p>
        </p:txBody>
      </p:sp>
    </p:spTree>
    <p:extLst>
      <p:ext uri="{BB962C8B-B14F-4D97-AF65-F5344CB8AC3E}">
        <p14:creationId xmlns:p14="http://schemas.microsoft.com/office/powerpoint/2010/main" val="5318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96F6A0F-D9C1-4315-AAB8-AE17D4689173}" type="slidenum">
              <a:rPr lang="en-US"/>
              <a:pPr>
                <a:defRPr/>
              </a:pPr>
              <a:t>‹#›</a:t>
            </a:fld>
            <a:endParaRPr lang="en-US"/>
          </a:p>
        </p:txBody>
      </p:sp>
    </p:spTree>
    <p:extLst>
      <p:ext uri="{BB962C8B-B14F-4D97-AF65-F5344CB8AC3E}">
        <p14:creationId xmlns:p14="http://schemas.microsoft.com/office/powerpoint/2010/main" val="3474226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A9B6DE0-1E21-4A24-8473-71C9E7C43428}" type="slidenum">
              <a:rPr lang="en-US"/>
              <a:pPr>
                <a:defRPr/>
              </a:pPr>
              <a:t>‹#›</a:t>
            </a:fld>
            <a:endParaRPr lang="en-US"/>
          </a:p>
        </p:txBody>
      </p:sp>
    </p:spTree>
    <p:extLst>
      <p:ext uri="{BB962C8B-B14F-4D97-AF65-F5344CB8AC3E}">
        <p14:creationId xmlns:p14="http://schemas.microsoft.com/office/powerpoint/2010/main" val="3644312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75FD22C6-F4D1-4583-9AFD-6A30F163A670}" type="slidenum">
              <a:rPr lang="en-US"/>
              <a:pPr>
                <a:defRPr/>
              </a:pPr>
              <a:t>‹#›</a:t>
            </a:fld>
            <a:endParaRPr lang="en-US"/>
          </a:p>
        </p:txBody>
      </p:sp>
    </p:spTree>
    <p:extLst>
      <p:ext uri="{BB962C8B-B14F-4D97-AF65-F5344CB8AC3E}">
        <p14:creationId xmlns:p14="http://schemas.microsoft.com/office/powerpoint/2010/main" val="67549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92E3C5C-7220-44F3-A19D-DC1EBC644D20}" type="slidenum">
              <a:rPr lang="en-US"/>
              <a:pPr>
                <a:defRPr/>
              </a:pPr>
              <a:t>‹#›</a:t>
            </a:fld>
            <a:endParaRPr lang="en-US"/>
          </a:p>
        </p:txBody>
      </p:sp>
    </p:spTree>
    <p:extLst>
      <p:ext uri="{BB962C8B-B14F-4D97-AF65-F5344CB8AC3E}">
        <p14:creationId xmlns:p14="http://schemas.microsoft.com/office/powerpoint/2010/main" val="3005897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862A6DD-1001-4784-BC0A-9E6B20871BAE}" type="slidenum">
              <a:rPr lang="en-US"/>
              <a:pPr>
                <a:defRPr/>
              </a:pPr>
              <a:t>‹#›</a:t>
            </a:fld>
            <a:endParaRPr lang="en-US"/>
          </a:p>
        </p:txBody>
      </p:sp>
    </p:spTree>
    <p:extLst>
      <p:ext uri="{BB962C8B-B14F-4D97-AF65-F5344CB8AC3E}">
        <p14:creationId xmlns:p14="http://schemas.microsoft.com/office/powerpoint/2010/main" val="3071393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6CAE602-69C4-4C75-B76D-E9EE1D2A34D3}" type="slidenum">
              <a:rPr lang="en-US"/>
              <a:pPr>
                <a:defRPr/>
              </a:pPr>
              <a:t>‹#›</a:t>
            </a:fld>
            <a:endParaRPr lang="en-US"/>
          </a:p>
        </p:txBody>
      </p:sp>
    </p:spTree>
    <p:extLst>
      <p:ext uri="{BB962C8B-B14F-4D97-AF65-F5344CB8AC3E}">
        <p14:creationId xmlns:p14="http://schemas.microsoft.com/office/powerpoint/2010/main" val="1848904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7EE9268-2D85-472E-92FD-EEC0576EDD7D}" type="slidenum">
              <a:rPr lang="en-US"/>
              <a:pPr>
                <a:defRPr/>
              </a:pPr>
              <a:t>‹#›</a:t>
            </a:fld>
            <a:endParaRPr lang="en-US"/>
          </a:p>
        </p:txBody>
      </p:sp>
    </p:spTree>
    <p:extLst>
      <p:ext uri="{BB962C8B-B14F-4D97-AF65-F5344CB8AC3E}">
        <p14:creationId xmlns:p14="http://schemas.microsoft.com/office/powerpoint/2010/main" val="617621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8357470-2FC1-4E4A-974E-28D27652FE7F}" type="slidenum">
              <a:rPr lang="en-US"/>
              <a:pPr>
                <a:defRPr/>
              </a:pPr>
              <a:t>‹#›</a:t>
            </a:fld>
            <a:endParaRPr lang="en-US"/>
          </a:p>
        </p:txBody>
      </p:sp>
    </p:spTree>
    <p:extLst>
      <p:ext uri="{BB962C8B-B14F-4D97-AF65-F5344CB8AC3E}">
        <p14:creationId xmlns:p14="http://schemas.microsoft.com/office/powerpoint/2010/main" val="1063048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6CBA9A9-D017-4613-B0B2-908EA334EAB0}" type="slidenum">
              <a:rPr lang="en-US"/>
              <a:pPr>
                <a:defRPr/>
              </a:pPr>
              <a:t>‹#›</a:t>
            </a:fld>
            <a:endParaRPr lang="en-US"/>
          </a:p>
        </p:txBody>
      </p:sp>
    </p:spTree>
    <p:extLst>
      <p:ext uri="{BB962C8B-B14F-4D97-AF65-F5344CB8AC3E}">
        <p14:creationId xmlns:p14="http://schemas.microsoft.com/office/powerpoint/2010/main" val="2157261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1916192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6054A1F-F988-436D-9850-1033AF6D3234}" type="slidenum">
              <a:rPr lang="en-US"/>
              <a:pPr>
                <a:defRPr/>
              </a:pPr>
              <a:t>‹#›</a:t>
            </a:fld>
            <a:endParaRPr lang="en-US"/>
          </a:p>
        </p:txBody>
      </p:sp>
    </p:spTree>
    <p:extLst>
      <p:ext uri="{BB962C8B-B14F-4D97-AF65-F5344CB8AC3E}">
        <p14:creationId xmlns:p14="http://schemas.microsoft.com/office/powerpoint/2010/main" val="2146685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3A5E15C-7332-409A-AFF9-83538FDDF56B}" type="slidenum">
              <a:rPr lang="en-US"/>
              <a:pPr>
                <a:defRPr/>
              </a:pPr>
              <a:t>‹#›</a:t>
            </a:fld>
            <a:endParaRPr lang="en-US"/>
          </a:p>
        </p:txBody>
      </p:sp>
    </p:spTree>
    <p:extLst>
      <p:ext uri="{BB962C8B-B14F-4D97-AF65-F5344CB8AC3E}">
        <p14:creationId xmlns:p14="http://schemas.microsoft.com/office/powerpoint/2010/main" val="2695717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0AFE737-B408-43DC-AFC2-23FC32A73721}" type="slidenum">
              <a:rPr lang="en-US"/>
              <a:pPr>
                <a:defRPr/>
              </a:pPr>
              <a:t>‹#›</a:t>
            </a:fld>
            <a:endParaRPr lang="en-US"/>
          </a:p>
        </p:txBody>
      </p:sp>
    </p:spTree>
    <p:extLst>
      <p:ext uri="{BB962C8B-B14F-4D97-AF65-F5344CB8AC3E}">
        <p14:creationId xmlns:p14="http://schemas.microsoft.com/office/powerpoint/2010/main" val="2423613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4007B94-0A80-4E41-A230-1052D624A116}" type="slidenum">
              <a:rPr lang="en-US"/>
              <a:pPr>
                <a:defRPr/>
              </a:pPr>
              <a:t>‹#›</a:t>
            </a:fld>
            <a:endParaRPr lang="en-US"/>
          </a:p>
        </p:txBody>
      </p:sp>
    </p:spTree>
    <p:extLst>
      <p:ext uri="{BB962C8B-B14F-4D97-AF65-F5344CB8AC3E}">
        <p14:creationId xmlns:p14="http://schemas.microsoft.com/office/powerpoint/2010/main" val="288457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FBA9A92-3171-4040-AEB7-AB28E3E012C2}" type="slidenum">
              <a:rPr lang="en-US"/>
              <a:pPr>
                <a:defRPr/>
              </a:pPr>
              <a:t>‹#›</a:t>
            </a:fld>
            <a:endParaRPr lang="en-US"/>
          </a:p>
        </p:txBody>
      </p:sp>
    </p:spTree>
    <p:extLst>
      <p:ext uri="{BB962C8B-B14F-4D97-AF65-F5344CB8AC3E}">
        <p14:creationId xmlns:p14="http://schemas.microsoft.com/office/powerpoint/2010/main" val="4100444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86B8EAFC-72B9-4EB0-96BD-758C30DA2273}" type="slidenum">
              <a:rPr lang="en-US"/>
              <a:pPr>
                <a:defRPr/>
              </a:pPr>
              <a:t>‹#›</a:t>
            </a:fld>
            <a:endParaRPr lang="en-US"/>
          </a:p>
        </p:txBody>
      </p:sp>
    </p:spTree>
    <p:extLst>
      <p:ext uri="{BB962C8B-B14F-4D97-AF65-F5344CB8AC3E}">
        <p14:creationId xmlns:p14="http://schemas.microsoft.com/office/powerpoint/2010/main" val="3283749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6DD3A41-AA7B-4577-B074-5D81F5CAA543}" type="slidenum">
              <a:rPr lang="en-US"/>
              <a:pPr>
                <a:defRPr/>
              </a:pPr>
              <a:t>‹#›</a:t>
            </a:fld>
            <a:endParaRPr lang="en-US"/>
          </a:p>
        </p:txBody>
      </p:sp>
    </p:spTree>
    <p:extLst>
      <p:ext uri="{BB962C8B-B14F-4D97-AF65-F5344CB8AC3E}">
        <p14:creationId xmlns:p14="http://schemas.microsoft.com/office/powerpoint/2010/main" val="3089081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A56196A-05D8-43C5-9C54-24DDA70D563D}" type="slidenum">
              <a:rPr lang="en-US"/>
              <a:pPr>
                <a:defRPr/>
              </a:pPr>
              <a:t>‹#›</a:t>
            </a:fld>
            <a:endParaRPr lang="en-US"/>
          </a:p>
        </p:txBody>
      </p:sp>
    </p:spTree>
    <p:extLst>
      <p:ext uri="{BB962C8B-B14F-4D97-AF65-F5344CB8AC3E}">
        <p14:creationId xmlns:p14="http://schemas.microsoft.com/office/powerpoint/2010/main" val="3575777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2374AD9-E8C9-422E-9C55-4D620BF00792}" type="slidenum">
              <a:rPr lang="en-US"/>
              <a:pPr>
                <a:defRPr/>
              </a:pPr>
              <a:t>‹#›</a:t>
            </a:fld>
            <a:endParaRPr lang="en-US"/>
          </a:p>
        </p:txBody>
      </p:sp>
    </p:spTree>
    <p:extLst>
      <p:ext uri="{BB962C8B-B14F-4D97-AF65-F5344CB8AC3E}">
        <p14:creationId xmlns:p14="http://schemas.microsoft.com/office/powerpoint/2010/main" val="1509463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C2CA7E59-7EA9-4684-86D8-112A211A3D1F}" type="slidenum">
              <a:rPr lang="en-US"/>
              <a:pPr>
                <a:defRPr/>
              </a:pPr>
              <a:t>‹#›</a:t>
            </a:fld>
            <a:endParaRPr lang="en-US"/>
          </a:p>
        </p:txBody>
      </p:sp>
    </p:spTree>
    <p:extLst>
      <p:ext uri="{BB962C8B-B14F-4D97-AF65-F5344CB8AC3E}">
        <p14:creationId xmlns:p14="http://schemas.microsoft.com/office/powerpoint/2010/main" val="700621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F6F5C430-57E8-4795-9170-90849134FB07}" type="slidenum">
              <a:rPr lang="en-US"/>
              <a:pPr>
                <a:defRPr/>
              </a:pPr>
              <a:t>‹#›</a:t>
            </a:fld>
            <a:endParaRPr lang="en-US"/>
          </a:p>
        </p:txBody>
      </p:sp>
    </p:spTree>
    <p:extLst>
      <p:ext uri="{BB962C8B-B14F-4D97-AF65-F5344CB8AC3E}">
        <p14:creationId xmlns:p14="http://schemas.microsoft.com/office/powerpoint/2010/main" val="2431712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806559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D0AF1FC2-147B-4EA0-B93F-9411876ED1E8}" type="slidenum">
              <a:rPr lang="en-US"/>
              <a:pPr>
                <a:defRPr/>
              </a:pPr>
              <a:t>‹#›</a:t>
            </a:fld>
            <a:endParaRPr lang="en-US"/>
          </a:p>
        </p:txBody>
      </p:sp>
    </p:spTree>
    <p:extLst>
      <p:ext uri="{BB962C8B-B14F-4D97-AF65-F5344CB8AC3E}">
        <p14:creationId xmlns:p14="http://schemas.microsoft.com/office/powerpoint/2010/main" val="4121380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ED67441-456B-406A-8601-C154F0576125}" type="slidenum">
              <a:rPr lang="en-US"/>
              <a:pPr>
                <a:defRPr/>
              </a:pPr>
              <a:t>‹#›</a:t>
            </a:fld>
            <a:endParaRPr lang="en-US"/>
          </a:p>
        </p:txBody>
      </p:sp>
    </p:spTree>
    <p:extLst>
      <p:ext uri="{BB962C8B-B14F-4D97-AF65-F5344CB8AC3E}">
        <p14:creationId xmlns:p14="http://schemas.microsoft.com/office/powerpoint/2010/main" val="861542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C6BA50F-59E9-4FA1-ABFE-F2153AED013E}" type="slidenum">
              <a:rPr lang="en-US"/>
              <a:pPr>
                <a:defRPr/>
              </a:pPr>
              <a:t>‹#›</a:t>
            </a:fld>
            <a:endParaRPr lang="en-US"/>
          </a:p>
        </p:txBody>
      </p:sp>
    </p:spTree>
    <p:extLst>
      <p:ext uri="{BB962C8B-B14F-4D97-AF65-F5344CB8AC3E}">
        <p14:creationId xmlns:p14="http://schemas.microsoft.com/office/powerpoint/2010/main" val="23009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3B5F2B60-C4FC-499C-AA5E-F9DE9272B813}" type="slidenum">
              <a:rPr lang="en-US"/>
              <a:pPr>
                <a:defRPr/>
              </a:pPr>
              <a:t>‹#›</a:t>
            </a:fld>
            <a:endParaRPr lang="en-US"/>
          </a:p>
        </p:txBody>
      </p:sp>
    </p:spTree>
    <p:extLst>
      <p:ext uri="{BB962C8B-B14F-4D97-AF65-F5344CB8AC3E}">
        <p14:creationId xmlns:p14="http://schemas.microsoft.com/office/powerpoint/2010/main" val="26288899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B3B0B15-DB4F-436F-8108-ABF856114F82}" type="slidenum">
              <a:rPr lang="en-US"/>
              <a:pPr>
                <a:defRPr/>
              </a:pPr>
              <a:t>‹#›</a:t>
            </a:fld>
            <a:endParaRPr lang="en-US"/>
          </a:p>
        </p:txBody>
      </p:sp>
    </p:spTree>
    <p:extLst>
      <p:ext uri="{BB962C8B-B14F-4D97-AF65-F5344CB8AC3E}">
        <p14:creationId xmlns:p14="http://schemas.microsoft.com/office/powerpoint/2010/main" val="2855939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8ECBC217-F190-4A9D-B773-984018CF2655}" type="slidenum">
              <a:rPr lang="en-US"/>
              <a:pPr>
                <a:defRPr/>
              </a:pPr>
              <a:t>‹#›</a:t>
            </a:fld>
            <a:endParaRPr lang="en-US"/>
          </a:p>
        </p:txBody>
      </p:sp>
    </p:spTree>
    <p:extLst>
      <p:ext uri="{BB962C8B-B14F-4D97-AF65-F5344CB8AC3E}">
        <p14:creationId xmlns:p14="http://schemas.microsoft.com/office/powerpoint/2010/main" val="3929867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BE5283-4946-433A-8B2C-D932132FCC0D}" type="slidenum">
              <a:rPr lang="en-US"/>
              <a:pPr>
                <a:defRPr/>
              </a:pPr>
              <a:t>‹#›</a:t>
            </a:fld>
            <a:endParaRPr lang="en-US"/>
          </a:p>
        </p:txBody>
      </p:sp>
    </p:spTree>
    <p:extLst>
      <p:ext uri="{BB962C8B-B14F-4D97-AF65-F5344CB8AC3E}">
        <p14:creationId xmlns:p14="http://schemas.microsoft.com/office/powerpoint/2010/main" val="58966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D7FC3F7-411D-4446-803A-2691F80F963A}" type="slidenum">
              <a:rPr lang="en-US"/>
              <a:pPr>
                <a:defRPr/>
              </a:pPr>
              <a:t>‹#›</a:t>
            </a:fld>
            <a:endParaRPr lang="en-US"/>
          </a:p>
        </p:txBody>
      </p:sp>
    </p:spTree>
    <p:extLst>
      <p:ext uri="{BB962C8B-B14F-4D97-AF65-F5344CB8AC3E}">
        <p14:creationId xmlns:p14="http://schemas.microsoft.com/office/powerpoint/2010/main" val="3184762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A1E69CC-EB73-4621-9557-97D5FBFE93F4}" type="slidenum">
              <a:rPr lang="en-US"/>
              <a:pPr>
                <a:defRPr/>
              </a:pPr>
              <a:t>‹#›</a:t>
            </a:fld>
            <a:endParaRPr lang="en-US"/>
          </a:p>
        </p:txBody>
      </p:sp>
    </p:spTree>
    <p:extLst>
      <p:ext uri="{BB962C8B-B14F-4D97-AF65-F5344CB8AC3E}">
        <p14:creationId xmlns:p14="http://schemas.microsoft.com/office/powerpoint/2010/main" val="459816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CA44BF8-A844-40B7-A2C1-830D17519D87}" type="slidenum">
              <a:rPr lang="en-US"/>
              <a:pPr>
                <a:defRPr/>
              </a:pPr>
              <a:t>‹#›</a:t>
            </a:fld>
            <a:endParaRPr lang="en-US"/>
          </a:p>
        </p:txBody>
      </p:sp>
    </p:spTree>
    <p:extLst>
      <p:ext uri="{BB962C8B-B14F-4D97-AF65-F5344CB8AC3E}">
        <p14:creationId xmlns:p14="http://schemas.microsoft.com/office/powerpoint/2010/main" val="1858155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8E9695A7-03AB-4E61-A67E-3AA0D186F3D1}" type="slidenum">
              <a:rPr lang="en-US"/>
              <a:pPr>
                <a:defRPr/>
              </a:pPr>
              <a:t>‹#›</a:t>
            </a:fld>
            <a:endParaRPr lang="en-US"/>
          </a:p>
        </p:txBody>
      </p:sp>
    </p:spTree>
    <p:extLst>
      <p:ext uri="{BB962C8B-B14F-4D97-AF65-F5344CB8AC3E}">
        <p14:creationId xmlns:p14="http://schemas.microsoft.com/office/powerpoint/2010/main" val="2669867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922221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1B6BC665-3775-4EA7-AD4D-B2EC4E955FE2}" type="slidenum">
              <a:rPr lang="en-US"/>
              <a:pPr>
                <a:defRPr/>
              </a:pPr>
              <a:t>‹#›</a:t>
            </a:fld>
            <a:endParaRPr lang="en-US"/>
          </a:p>
        </p:txBody>
      </p:sp>
    </p:spTree>
    <p:extLst>
      <p:ext uri="{BB962C8B-B14F-4D97-AF65-F5344CB8AC3E}">
        <p14:creationId xmlns:p14="http://schemas.microsoft.com/office/powerpoint/2010/main" val="1197885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0FBC60C-A381-4018-BDD2-DFB252645EB5}" type="slidenum">
              <a:rPr lang="en-US"/>
              <a:pPr>
                <a:defRPr/>
              </a:pPr>
              <a:t>‹#›</a:t>
            </a:fld>
            <a:endParaRPr lang="en-US"/>
          </a:p>
        </p:txBody>
      </p:sp>
    </p:spTree>
    <p:extLst>
      <p:ext uri="{BB962C8B-B14F-4D97-AF65-F5344CB8AC3E}">
        <p14:creationId xmlns:p14="http://schemas.microsoft.com/office/powerpoint/2010/main" val="216819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FF2059C7-E267-4852-AA6C-8A1C79B86931}" type="slidenum">
              <a:rPr lang="en-US"/>
              <a:pPr>
                <a:defRPr/>
              </a:pPr>
              <a:t>‹#›</a:t>
            </a:fld>
            <a:endParaRPr lang="en-US"/>
          </a:p>
        </p:txBody>
      </p:sp>
    </p:spTree>
    <p:extLst>
      <p:ext uri="{BB962C8B-B14F-4D97-AF65-F5344CB8AC3E}">
        <p14:creationId xmlns:p14="http://schemas.microsoft.com/office/powerpoint/2010/main" val="4080384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AFB2541-ACBF-450D-8E07-2347FF088720}" type="slidenum">
              <a:rPr lang="en-US"/>
              <a:pPr>
                <a:defRPr/>
              </a:pPr>
              <a:t>‹#›</a:t>
            </a:fld>
            <a:endParaRPr lang="en-US"/>
          </a:p>
        </p:txBody>
      </p:sp>
    </p:spTree>
    <p:extLst>
      <p:ext uri="{BB962C8B-B14F-4D97-AF65-F5344CB8AC3E}">
        <p14:creationId xmlns:p14="http://schemas.microsoft.com/office/powerpoint/2010/main" val="2979719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C4E96F9-36D7-4AF6-B9F3-F804A0E9B154}" type="slidenum">
              <a:rPr lang="en-US"/>
              <a:pPr>
                <a:defRPr/>
              </a:pPr>
              <a:t>‹#›</a:t>
            </a:fld>
            <a:endParaRPr lang="en-US"/>
          </a:p>
        </p:txBody>
      </p:sp>
    </p:spTree>
    <p:extLst>
      <p:ext uri="{BB962C8B-B14F-4D97-AF65-F5344CB8AC3E}">
        <p14:creationId xmlns:p14="http://schemas.microsoft.com/office/powerpoint/2010/main" val="165954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E0264BD-C58B-44A2-8C47-8BE4A500E5BB}" type="slidenum">
              <a:rPr lang="en-US"/>
              <a:pPr>
                <a:defRPr/>
              </a:pPr>
              <a:t>‹#›</a:t>
            </a:fld>
            <a:endParaRPr lang="en-US"/>
          </a:p>
        </p:txBody>
      </p:sp>
    </p:spTree>
    <p:extLst>
      <p:ext uri="{BB962C8B-B14F-4D97-AF65-F5344CB8AC3E}">
        <p14:creationId xmlns:p14="http://schemas.microsoft.com/office/powerpoint/2010/main" val="286067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CCD0B4D-E75B-4A15-A4C6-05D61F4F259B}" type="slidenum">
              <a:rPr lang="en-US"/>
              <a:pPr>
                <a:defRPr/>
              </a:pPr>
              <a:t>‹#›</a:t>
            </a:fld>
            <a:endParaRPr lang="en-US"/>
          </a:p>
        </p:txBody>
      </p:sp>
    </p:spTree>
    <p:extLst>
      <p:ext uri="{BB962C8B-B14F-4D97-AF65-F5344CB8AC3E}">
        <p14:creationId xmlns:p14="http://schemas.microsoft.com/office/powerpoint/2010/main" val="2475959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25376DF-7B28-4645-B8CC-C9E8791A7D81}" type="slidenum">
              <a:rPr lang="en-US"/>
              <a:pPr>
                <a:defRPr/>
              </a:pPr>
              <a:t>‹#›</a:t>
            </a:fld>
            <a:endParaRPr lang="en-US"/>
          </a:p>
        </p:txBody>
      </p:sp>
    </p:spTree>
    <p:extLst>
      <p:ext uri="{BB962C8B-B14F-4D97-AF65-F5344CB8AC3E}">
        <p14:creationId xmlns:p14="http://schemas.microsoft.com/office/powerpoint/2010/main" val="3585588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A46971F-CEBD-4716-8656-7BB6CE2DE6AA}" type="slidenum">
              <a:rPr lang="en-US"/>
              <a:pPr>
                <a:defRPr/>
              </a:pPr>
              <a:t>‹#›</a:t>
            </a:fld>
            <a:endParaRPr lang="en-US"/>
          </a:p>
        </p:txBody>
      </p:sp>
    </p:spTree>
    <p:extLst>
      <p:ext uri="{BB962C8B-B14F-4D97-AF65-F5344CB8AC3E}">
        <p14:creationId xmlns:p14="http://schemas.microsoft.com/office/powerpoint/2010/main" val="6924152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6F0E51FD-8499-4E68-B7BF-EFEF9E7CFA3A}" type="slidenum">
              <a:rPr lang="en-US"/>
              <a:pPr>
                <a:defRPr/>
              </a:pPr>
              <a:t>‹#›</a:t>
            </a:fld>
            <a:endParaRPr lang="en-US"/>
          </a:p>
        </p:txBody>
      </p:sp>
    </p:spTree>
    <p:extLst>
      <p:ext uri="{BB962C8B-B14F-4D97-AF65-F5344CB8AC3E}">
        <p14:creationId xmlns:p14="http://schemas.microsoft.com/office/powerpoint/2010/main" val="2847688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7C11E11-6768-4A61-A1C1-4E4FEBC74F1C}" type="slidenum">
              <a:rPr lang="en-US"/>
              <a:pPr>
                <a:defRPr/>
              </a:pPr>
              <a:t>‹#›</a:t>
            </a:fld>
            <a:endParaRPr lang="en-US"/>
          </a:p>
        </p:txBody>
      </p:sp>
    </p:spTree>
    <p:extLst>
      <p:ext uri="{BB962C8B-B14F-4D97-AF65-F5344CB8AC3E}">
        <p14:creationId xmlns:p14="http://schemas.microsoft.com/office/powerpoint/2010/main" val="130282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04215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BCBDB370-BEEA-4525-B731-98C2266D2E11}" type="slidenum">
              <a:rPr lang="en-US"/>
              <a:pPr>
                <a:defRPr/>
              </a:pPr>
              <a:t>‹#›</a:t>
            </a:fld>
            <a:endParaRPr lang="en-US"/>
          </a:p>
        </p:txBody>
      </p:sp>
    </p:spTree>
    <p:extLst>
      <p:ext uri="{BB962C8B-B14F-4D97-AF65-F5344CB8AC3E}">
        <p14:creationId xmlns:p14="http://schemas.microsoft.com/office/powerpoint/2010/main" val="262939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Text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62438EAF-E30C-4762-B714-306B6EF9FE14}" type="slidenum">
              <a:rPr lang="en-US"/>
              <a:pPr>
                <a:defRPr/>
              </a:pPr>
              <a:t>‹#›</a:t>
            </a:fld>
            <a:endParaRPr lang="en-US"/>
          </a:p>
        </p:txBody>
      </p:sp>
    </p:spTree>
    <p:extLst>
      <p:ext uri="{BB962C8B-B14F-4D97-AF65-F5344CB8AC3E}">
        <p14:creationId xmlns:p14="http://schemas.microsoft.com/office/powerpoint/2010/main" val="3065092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A82187A-847E-4820-A03F-06F4A8C9DABE}" type="slidenum">
              <a:rPr lang="en-US"/>
              <a:pPr>
                <a:defRPr/>
              </a:pPr>
              <a:t>‹#›</a:t>
            </a:fld>
            <a:endParaRPr lang="en-US"/>
          </a:p>
        </p:txBody>
      </p:sp>
    </p:spTree>
    <p:extLst>
      <p:ext uri="{BB962C8B-B14F-4D97-AF65-F5344CB8AC3E}">
        <p14:creationId xmlns:p14="http://schemas.microsoft.com/office/powerpoint/2010/main" val="2718314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FF2FCB2-DEAB-49BF-8F77-A947C5F41B5C}" type="slidenum">
              <a:rPr lang="en-US"/>
              <a:pPr>
                <a:defRPr/>
              </a:pPr>
              <a:t>‹#›</a:t>
            </a:fld>
            <a:endParaRPr lang="en-US"/>
          </a:p>
        </p:txBody>
      </p:sp>
    </p:spTree>
    <p:extLst>
      <p:ext uri="{BB962C8B-B14F-4D97-AF65-F5344CB8AC3E}">
        <p14:creationId xmlns:p14="http://schemas.microsoft.com/office/powerpoint/2010/main" val="3307201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7989611-1CA8-406F-BA93-C902B78A0E3B}" type="slidenum">
              <a:rPr lang="en-US"/>
              <a:pPr>
                <a:defRPr/>
              </a:pPr>
              <a:t>‹#›</a:t>
            </a:fld>
            <a:endParaRPr lang="en-US"/>
          </a:p>
        </p:txBody>
      </p:sp>
    </p:spTree>
    <p:extLst>
      <p:ext uri="{BB962C8B-B14F-4D97-AF65-F5344CB8AC3E}">
        <p14:creationId xmlns:p14="http://schemas.microsoft.com/office/powerpoint/2010/main" val="9710321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C4CDAF3D-524A-477B-8DF9-ED421E4002D8}" type="slidenum">
              <a:rPr lang="en-US"/>
              <a:pPr>
                <a:defRPr/>
              </a:pPr>
              <a:t>‹#›</a:t>
            </a:fld>
            <a:endParaRPr lang="en-US"/>
          </a:p>
        </p:txBody>
      </p:sp>
    </p:spTree>
    <p:extLst>
      <p:ext uri="{BB962C8B-B14F-4D97-AF65-F5344CB8AC3E}">
        <p14:creationId xmlns:p14="http://schemas.microsoft.com/office/powerpoint/2010/main" val="1900455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31FBD57-9126-41DA-A760-7FB5FF6A25B4}" type="slidenum">
              <a:rPr lang="en-US"/>
              <a:pPr>
                <a:defRPr/>
              </a:pPr>
              <a:t>‹#›</a:t>
            </a:fld>
            <a:endParaRPr lang="en-US"/>
          </a:p>
        </p:txBody>
      </p:sp>
    </p:spTree>
    <p:extLst>
      <p:ext uri="{BB962C8B-B14F-4D97-AF65-F5344CB8AC3E}">
        <p14:creationId xmlns:p14="http://schemas.microsoft.com/office/powerpoint/2010/main" val="1343342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5D15D98-7B92-4ECF-8E5C-3C438114B230}" type="slidenum">
              <a:rPr lang="en-US"/>
              <a:pPr>
                <a:defRPr/>
              </a:pPr>
              <a:t>‹#›</a:t>
            </a:fld>
            <a:endParaRPr lang="en-US"/>
          </a:p>
        </p:txBody>
      </p:sp>
    </p:spTree>
    <p:extLst>
      <p:ext uri="{BB962C8B-B14F-4D97-AF65-F5344CB8AC3E}">
        <p14:creationId xmlns:p14="http://schemas.microsoft.com/office/powerpoint/2010/main" val="961071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E94D225-8730-496F-8F42-135B22135854}" type="slidenum">
              <a:rPr lang="en-US"/>
              <a:pPr>
                <a:defRPr/>
              </a:pPr>
              <a:t>‹#›</a:t>
            </a:fld>
            <a:endParaRPr lang="en-US"/>
          </a:p>
        </p:txBody>
      </p:sp>
    </p:spTree>
    <p:extLst>
      <p:ext uri="{BB962C8B-B14F-4D97-AF65-F5344CB8AC3E}">
        <p14:creationId xmlns:p14="http://schemas.microsoft.com/office/powerpoint/2010/main" val="22733880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B6AD7A59-6E9C-486E-8974-4034B8FF8A0F}" type="slidenum">
              <a:rPr lang="en-US"/>
              <a:pPr>
                <a:defRPr/>
              </a:pPr>
              <a:t>‹#›</a:t>
            </a:fld>
            <a:endParaRPr lang="en-US"/>
          </a:p>
        </p:txBody>
      </p:sp>
    </p:spTree>
    <p:extLst>
      <p:ext uri="{BB962C8B-B14F-4D97-AF65-F5344CB8AC3E}">
        <p14:creationId xmlns:p14="http://schemas.microsoft.com/office/powerpoint/2010/main" val="285208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453FFDC7-5210-41A7-A12E-07F52BEFCE60}" type="slidenum">
              <a:rPr lang="en-US"/>
              <a:pPr>
                <a:defRPr/>
              </a:pPr>
              <a:t>‹#›</a:t>
            </a:fld>
            <a:endParaRPr lang="en-US"/>
          </a:p>
        </p:txBody>
      </p:sp>
    </p:spTree>
    <p:extLst>
      <p:ext uri="{BB962C8B-B14F-4D97-AF65-F5344CB8AC3E}">
        <p14:creationId xmlns:p14="http://schemas.microsoft.com/office/powerpoint/2010/main" val="130370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289445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58D9EAB-9C02-4291-8629-47DB9345FA07}" type="slidenum">
              <a:rPr lang="en-US"/>
              <a:pPr>
                <a:defRPr/>
              </a:pPr>
              <a:t>‹#›</a:t>
            </a:fld>
            <a:endParaRPr lang="en-US"/>
          </a:p>
        </p:txBody>
      </p:sp>
    </p:spTree>
    <p:extLst>
      <p:ext uri="{BB962C8B-B14F-4D97-AF65-F5344CB8AC3E}">
        <p14:creationId xmlns:p14="http://schemas.microsoft.com/office/powerpoint/2010/main" val="20992861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8F501F17-47B1-4727-BA47-3E63F6BD25DE}" type="slidenum">
              <a:rPr lang="en-US"/>
              <a:pPr>
                <a:defRPr/>
              </a:pPr>
              <a:t>‹#›</a:t>
            </a:fld>
            <a:endParaRPr lang="en-US"/>
          </a:p>
        </p:txBody>
      </p:sp>
    </p:spTree>
    <p:extLst>
      <p:ext uri="{BB962C8B-B14F-4D97-AF65-F5344CB8AC3E}">
        <p14:creationId xmlns:p14="http://schemas.microsoft.com/office/powerpoint/2010/main" val="17933774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4E5FCFC-7BD9-42B7-8735-06E1CFA365CF}" type="slidenum">
              <a:rPr lang="en-US"/>
              <a:pPr>
                <a:defRPr/>
              </a:pPr>
              <a:t>‹#›</a:t>
            </a:fld>
            <a:endParaRPr lang="en-US"/>
          </a:p>
        </p:txBody>
      </p:sp>
    </p:spTree>
    <p:extLst>
      <p:ext uri="{BB962C8B-B14F-4D97-AF65-F5344CB8AC3E}">
        <p14:creationId xmlns:p14="http://schemas.microsoft.com/office/powerpoint/2010/main" val="594832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04157D1-37B3-4F49-B14E-41A81C59D019}" type="slidenum">
              <a:rPr lang="en-US"/>
              <a:pPr>
                <a:defRPr/>
              </a:pPr>
              <a:t>‹#›</a:t>
            </a:fld>
            <a:endParaRPr lang="en-US"/>
          </a:p>
        </p:txBody>
      </p:sp>
    </p:spTree>
    <p:extLst>
      <p:ext uri="{BB962C8B-B14F-4D97-AF65-F5344CB8AC3E}">
        <p14:creationId xmlns:p14="http://schemas.microsoft.com/office/powerpoint/2010/main" val="1699607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969ABAE-1F89-456D-8A3D-9420FB5A1E73}" type="slidenum">
              <a:rPr lang="en-US"/>
              <a:pPr>
                <a:defRPr/>
              </a:pPr>
              <a:t>‹#›</a:t>
            </a:fld>
            <a:endParaRPr lang="en-US"/>
          </a:p>
        </p:txBody>
      </p:sp>
    </p:spTree>
    <p:extLst>
      <p:ext uri="{BB962C8B-B14F-4D97-AF65-F5344CB8AC3E}">
        <p14:creationId xmlns:p14="http://schemas.microsoft.com/office/powerpoint/2010/main" val="6288999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C58B42B7-8AC5-4BAC-9271-A2259D830C06}" type="slidenum">
              <a:rPr lang="en-US"/>
              <a:pPr>
                <a:defRPr/>
              </a:pPr>
              <a:t>‹#›</a:t>
            </a:fld>
            <a:endParaRPr lang="en-US"/>
          </a:p>
        </p:txBody>
      </p:sp>
    </p:spTree>
    <p:extLst>
      <p:ext uri="{BB962C8B-B14F-4D97-AF65-F5344CB8AC3E}">
        <p14:creationId xmlns:p14="http://schemas.microsoft.com/office/powerpoint/2010/main" val="2764112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CB520B1-0E9F-401F-B704-998BD095427E}" type="slidenum">
              <a:rPr lang="en-US"/>
              <a:pPr>
                <a:defRPr/>
              </a:pPr>
              <a:t>‹#›</a:t>
            </a:fld>
            <a:endParaRPr lang="en-US"/>
          </a:p>
        </p:txBody>
      </p:sp>
    </p:spTree>
    <p:extLst>
      <p:ext uri="{BB962C8B-B14F-4D97-AF65-F5344CB8AC3E}">
        <p14:creationId xmlns:p14="http://schemas.microsoft.com/office/powerpoint/2010/main" val="3689469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B7CA99D-1F3C-4B66-AC82-368C11A6969C}" type="slidenum">
              <a:rPr lang="en-US"/>
              <a:pPr>
                <a:defRPr/>
              </a:pPr>
              <a:t>‹#›</a:t>
            </a:fld>
            <a:endParaRPr lang="en-US"/>
          </a:p>
        </p:txBody>
      </p:sp>
    </p:spTree>
    <p:extLst>
      <p:ext uri="{BB962C8B-B14F-4D97-AF65-F5344CB8AC3E}">
        <p14:creationId xmlns:p14="http://schemas.microsoft.com/office/powerpoint/2010/main" val="40019425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323490C-7D6F-4FF9-BA47-B61794F17809}" type="slidenum">
              <a:rPr lang="en-US"/>
              <a:pPr>
                <a:defRPr/>
              </a:pPr>
              <a:t>‹#›</a:t>
            </a:fld>
            <a:endParaRPr lang="en-US"/>
          </a:p>
        </p:txBody>
      </p:sp>
    </p:spTree>
    <p:extLst>
      <p:ext uri="{BB962C8B-B14F-4D97-AF65-F5344CB8AC3E}">
        <p14:creationId xmlns:p14="http://schemas.microsoft.com/office/powerpoint/2010/main" val="578903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C54AB04-5962-4807-A5E5-FE3236BE41EA}" type="slidenum">
              <a:rPr lang="en-US"/>
              <a:pPr>
                <a:defRPr/>
              </a:pPr>
              <a:t>‹#›</a:t>
            </a:fld>
            <a:endParaRPr lang="en-US"/>
          </a:p>
        </p:txBody>
      </p:sp>
    </p:spTree>
    <p:extLst>
      <p:ext uri="{BB962C8B-B14F-4D97-AF65-F5344CB8AC3E}">
        <p14:creationId xmlns:p14="http://schemas.microsoft.com/office/powerpoint/2010/main" val="12541843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A08E4D2-D1B4-4F76-B6C6-C3DBD668A5E6}" type="slidenum">
              <a:rPr lang="en-US"/>
              <a:pPr>
                <a:defRPr/>
              </a:pPr>
              <a:t>‹#›</a:t>
            </a:fld>
            <a:endParaRPr lang="en-US"/>
          </a:p>
        </p:txBody>
      </p:sp>
    </p:spTree>
    <p:extLst>
      <p:ext uri="{BB962C8B-B14F-4D97-AF65-F5344CB8AC3E}">
        <p14:creationId xmlns:p14="http://schemas.microsoft.com/office/powerpoint/2010/main" val="61587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8895E30-6BD9-42E8-A9AF-1BD45821BC3E}" type="slidenum">
              <a:rPr lang="en-US"/>
              <a:pPr>
                <a:defRPr/>
              </a:pPr>
              <a:t>‹#›</a:t>
            </a:fld>
            <a:endParaRPr lang="en-US"/>
          </a:p>
        </p:txBody>
      </p:sp>
    </p:spTree>
    <p:extLst>
      <p:ext uri="{BB962C8B-B14F-4D97-AF65-F5344CB8AC3E}">
        <p14:creationId xmlns:p14="http://schemas.microsoft.com/office/powerpoint/2010/main" val="30669294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75259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10D2F8E7-5050-4EE0-AD18-7F5569489B23}" type="slidenum">
              <a:rPr lang="en-US"/>
              <a:pPr>
                <a:defRPr/>
              </a:pPr>
              <a:t>‹#›</a:t>
            </a:fld>
            <a:endParaRPr lang="en-US"/>
          </a:p>
        </p:txBody>
      </p:sp>
    </p:spTree>
    <p:extLst>
      <p:ext uri="{BB962C8B-B14F-4D97-AF65-F5344CB8AC3E}">
        <p14:creationId xmlns:p14="http://schemas.microsoft.com/office/powerpoint/2010/main" val="28315427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E346663-4F61-459F-923E-79E5CDCAFD78}" type="slidenum">
              <a:rPr lang="en-US"/>
              <a:pPr>
                <a:defRPr/>
              </a:pPr>
              <a:t>‹#›</a:t>
            </a:fld>
            <a:endParaRPr lang="en-US"/>
          </a:p>
        </p:txBody>
      </p:sp>
    </p:spTree>
    <p:extLst>
      <p:ext uri="{BB962C8B-B14F-4D97-AF65-F5344CB8AC3E}">
        <p14:creationId xmlns:p14="http://schemas.microsoft.com/office/powerpoint/2010/main" val="41890034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01ED6F0-2485-46C4-8A73-731A93FD3196}" type="slidenum">
              <a:rPr lang="en-US"/>
              <a:pPr>
                <a:defRPr/>
              </a:pPr>
              <a:t>‹#›</a:t>
            </a:fld>
            <a:endParaRPr lang="en-US"/>
          </a:p>
        </p:txBody>
      </p:sp>
    </p:spTree>
    <p:extLst>
      <p:ext uri="{BB962C8B-B14F-4D97-AF65-F5344CB8AC3E}">
        <p14:creationId xmlns:p14="http://schemas.microsoft.com/office/powerpoint/2010/main" val="18112616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C9FA33B4-13B3-463E-9570-F8663757B17B}" type="slidenum">
              <a:rPr lang="en-US"/>
              <a:pPr>
                <a:defRPr/>
              </a:pPr>
              <a:t>‹#›</a:t>
            </a:fld>
            <a:endParaRPr lang="en-US"/>
          </a:p>
        </p:txBody>
      </p:sp>
    </p:spTree>
    <p:extLst>
      <p:ext uri="{BB962C8B-B14F-4D97-AF65-F5344CB8AC3E}">
        <p14:creationId xmlns:p14="http://schemas.microsoft.com/office/powerpoint/2010/main" val="3960049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7AC4EAFF-21FA-4EEE-BA9C-D1C9A33C89AB}" type="slidenum">
              <a:rPr lang="en-US"/>
              <a:pPr>
                <a:defRPr/>
              </a:pPr>
              <a:t>‹#›</a:t>
            </a:fld>
            <a:endParaRPr lang="en-US"/>
          </a:p>
        </p:txBody>
      </p:sp>
    </p:spTree>
    <p:extLst>
      <p:ext uri="{BB962C8B-B14F-4D97-AF65-F5344CB8AC3E}">
        <p14:creationId xmlns:p14="http://schemas.microsoft.com/office/powerpoint/2010/main" val="224820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620EEEB-5556-4F72-997A-F40DF0DCFE4B}" type="slidenum">
              <a:rPr lang="en-US"/>
              <a:pPr>
                <a:defRPr/>
              </a:pPr>
              <a:t>‹#›</a:t>
            </a:fld>
            <a:endParaRPr lang="en-US"/>
          </a:p>
        </p:txBody>
      </p:sp>
    </p:spTree>
    <p:extLst>
      <p:ext uri="{BB962C8B-B14F-4D97-AF65-F5344CB8AC3E}">
        <p14:creationId xmlns:p14="http://schemas.microsoft.com/office/powerpoint/2010/main" val="40006913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1C3C5CC-E133-41C0-9FB8-BB2A52538441}" type="slidenum">
              <a:rPr lang="en-US"/>
              <a:pPr>
                <a:defRPr/>
              </a:pPr>
              <a:t>‹#›</a:t>
            </a:fld>
            <a:endParaRPr lang="en-US"/>
          </a:p>
        </p:txBody>
      </p:sp>
    </p:spTree>
    <p:extLst>
      <p:ext uri="{BB962C8B-B14F-4D97-AF65-F5344CB8AC3E}">
        <p14:creationId xmlns:p14="http://schemas.microsoft.com/office/powerpoint/2010/main" val="3241577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560BC89-04AA-49F3-B85C-6BE9B4907E74}" type="slidenum">
              <a:rPr lang="en-US"/>
              <a:pPr>
                <a:defRPr/>
              </a:pPr>
              <a:t>‹#›</a:t>
            </a:fld>
            <a:endParaRPr lang="en-US"/>
          </a:p>
        </p:txBody>
      </p:sp>
    </p:spTree>
    <p:extLst>
      <p:ext uri="{BB962C8B-B14F-4D97-AF65-F5344CB8AC3E}">
        <p14:creationId xmlns:p14="http://schemas.microsoft.com/office/powerpoint/2010/main" val="37373942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889B772-D081-4734-9B02-11BA8937355D}" type="slidenum">
              <a:rPr lang="en-US"/>
              <a:pPr>
                <a:defRPr/>
              </a:pPr>
              <a:t>‹#›</a:t>
            </a:fld>
            <a:endParaRPr lang="en-US"/>
          </a:p>
        </p:txBody>
      </p:sp>
    </p:spTree>
    <p:extLst>
      <p:ext uri="{BB962C8B-B14F-4D97-AF65-F5344CB8AC3E}">
        <p14:creationId xmlns:p14="http://schemas.microsoft.com/office/powerpoint/2010/main" val="28210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2.png"/><Relationship Id="rId2" Type="http://schemas.openxmlformats.org/officeDocument/2006/relationships/slideLayout" Target="../slideLayouts/slideLayout113.xml"/><Relationship Id="rId16" Type="http://schemas.openxmlformats.org/officeDocument/2006/relationships/image" Target="../media/image1.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1.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8388350" y="6572250"/>
            <a:ext cx="728663" cy="2762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5C82FB90-D89A-4547-9A9E-225697E75783}" type="slidenum">
              <a:rPr lang="en-US"/>
              <a:pPr>
                <a:defRPr/>
              </a:pPr>
              <a:t>‹#›</a:t>
            </a:fld>
            <a:endParaRPr lang="en-US"/>
          </a:p>
        </p:txBody>
      </p:sp>
      <p:pic>
        <p:nvPicPr>
          <p:cNvPr id="1029" name="Picture 12" descr="Black10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 descr="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3813" y="6524625"/>
            <a:ext cx="1092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5651500" y="6572250"/>
            <a:ext cx="2708275" cy="287338"/>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lnSpc>
                <a:spcPct val="105000"/>
              </a:lnSpc>
              <a:defRPr/>
            </a:pPr>
            <a:r>
              <a:rPr lang="en-GB" sz="1200" b="1" smtClean="0">
                <a:solidFill>
                  <a:srgbClr val="0070C0"/>
                </a:solidFill>
                <a:ea typeface="MS Mincho" pitchFamily="49" charset="-128"/>
              </a:rPr>
              <a:t>Society</a:t>
            </a:r>
            <a:r>
              <a:rPr lang="en-GB" sz="1200" b="1" smtClean="0">
                <a:solidFill>
                  <a:srgbClr val="33CC33"/>
                </a:solidFill>
                <a:ea typeface="MS Mincho" pitchFamily="49" charset="-128"/>
              </a:rPr>
              <a:t> </a:t>
            </a:r>
            <a:r>
              <a:rPr lang="en-GB" sz="1200" b="1" smtClean="0">
                <a:solidFill>
                  <a:srgbClr val="FF0000"/>
                </a:solidFill>
                <a:ea typeface="MS Mincho" pitchFamily="49" charset="-128"/>
              </a:rPr>
              <a:t>Energy</a:t>
            </a:r>
            <a:r>
              <a:rPr lang="en-GB" sz="1200" b="1" smtClean="0">
                <a:solidFill>
                  <a:srgbClr val="33CC33"/>
                </a:solidFill>
                <a:ea typeface="MS Mincho" pitchFamily="49" charset="-128"/>
              </a:rPr>
              <a:t> Environment </a:t>
            </a:r>
            <a:r>
              <a:rPr lang="en-GB" sz="1200" b="1" smtClean="0">
                <a:solidFill>
                  <a:srgbClr val="0070C0"/>
                </a:solidFill>
                <a:ea typeface="MS Mincho" pitchFamily="49" charset="-128"/>
              </a:rPr>
              <a:t>S</a:t>
            </a:r>
            <a:r>
              <a:rPr lang="en-GB" sz="1200" b="1" smtClean="0">
                <a:solidFill>
                  <a:srgbClr val="FF0000"/>
                </a:solidFill>
                <a:ea typeface="MS Mincho" pitchFamily="49" charset="-128"/>
              </a:rPr>
              <a:t>E</a:t>
            </a:r>
            <a:r>
              <a:rPr lang="en-GB" sz="1200" b="1" smtClean="0">
                <a:solidFill>
                  <a:srgbClr val="33CC33"/>
                </a:solidFill>
                <a:ea typeface="MS Mincho" pitchFamily="49" charset="-128"/>
              </a:rPr>
              <a:t>E</a:t>
            </a:r>
            <a:endParaRPr lang="en-GB" sz="1200" smtClean="0">
              <a:solidFill>
                <a:srgbClr val="33CC33"/>
              </a:solidFill>
            </a:endParaRPr>
          </a:p>
        </p:txBody>
      </p:sp>
    </p:spTree>
  </p:cSld>
  <p:clrMap bg1="lt1" tx1="dk1" bg2="lt2" tx2="dk2" accent1="accent1" accent2="accent2" accent3="accent3" accent4="accent4" accent5="accent5" accent6="accent6" hlink="hlink" folHlink="folHlink"/>
  <p:sldLayoutIdLst>
    <p:sldLayoutId id="2147487719" r:id="rId1"/>
    <p:sldLayoutId id="2147487617" r:id="rId2"/>
    <p:sldLayoutId id="2147487618" r:id="rId3"/>
    <p:sldLayoutId id="2147487619" r:id="rId4"/>
    <p:sldLayoutId id="2147487620" r:id="rId5"/>
    <p:sldLayoutId id="2147487621" r:id="rId6"/>
    <p:sldLayoutId id="2147487622" r:id="rId7"/>
    <p:sldLayoutId id="2147487623" r:id="rId8"/>
    <p:sldLayoutId id="2147487624" r:id="rId9"/>
    <p:sldLayoutId id="2147487625" r:id="rId10"/>
    <p:sldLayoutId id="2147487626" r:id="rId11"/>
    <p:sldLayoutId id="2147487627" r:id="rId12"/>
  </p:sldLayoutIdLst>
  <p:hf hdr="0" ftr="0" dt="0"/>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defRPr>
            </a:lvl1pPr>
          </a:lstStyle>
          <a:p>
            <a:pPr>
              <a:defRPr/>
            </a:pPr>
            <a:fld id="{049E048D-57F9-4E9A-9018-D5E23E8AE568}" type="slidenum">
              <a:rPr lang="en-US"/>
              <a:pPr>
                <a:defRPr/>
              </a:pPr>
              <a:t>‹#›</a:t>
            </a:fld>
            <a:endParaRPr lang="en-US"/>
          </a:p>
        </p:txBody>
      </p:sp>
      <p:pic>
        <p:nvPicPr>
          <p:cNvPr id="10245"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8" r:id="rId1"/>
    <p:sldLayoutId id="2147487729" r:id="rId2"/>
    <p:sldLayoutId id="2147487730" r:id="rId3"/>
    <p:sldLayoutId id="2147487731" r:id="rId4"/>
    <p:sldLayoutId id="2147487732" r:id="rId5"/>
    <p:sldLayoutId id="2147487733" r:id="rId6"/>
    <p:sldLayoutId id="2147487734" r:id="rId7"/>
    <p:sldLayoutId id="2147487735" r:id="rId8"/>
    <p:sldLayoutId id="2147487736" r:id="rId9"/>
    <p:sldLayoutId id="2147487737" r:id="rId10"/>
    <p:sldLayoutId id="2147487738"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8388350" y="6572250"/>
            <a:ext cx="728663" cy="2762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05DA76F-FDAD-4AF4-A193-A81269593BD4}" type="slidenum">
              <a:rPr lang="en-US"/>
              <a:pPr>
                <a:defRPr/>
              </a:pPr>
              <a:t>‹#›</a:t>
            </a:fld>
            <a:endParaRPr lang="en-US"/>
          </a:p>
        </p:txBody>
      </p:sp>
      <p:pic>
        <p:nvPicPr>
          <p:cNvPr id="11269" name="Picture 12" descr="Black10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 descr="2.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3813" y="6524625"/>
            <a:ext cx="1092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5651500" y="6572250"/>
            <a:ext cx="2708275" cy="287338"/>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lnSpc>
                <a:spcPct val="105000"/>
              </a:lnSpc>
              <a:defRPr/>
            </a:pPr>
            <a:r>
              <a:rPr lang="en-GB" sz="1200" b="1" smtClean="0">
                <a:solidFill>
                  <a:srgbClr val="0070C0"/>
                </a:solidFill>
                <a:ea typeface="MS Mincho" pitchFamily="49" charset="-128"/>
              </a:rPr>
              <a:t>Society</a:t>
            </a:r>
            <a:r>
              <a:rPr lang="en-GB" sz="1200" b="1" smtClean="0">
                <a:solidFill>
                  <a:srgbClr val="33CC33"/>
                </a:solidFill>
                <a:ea typeface="MS Mincho" pitchFamily="49" charset="-128"/>
              </a:rPr>
              <a:t> </a:t>
            </a:r>
            <a:r>
              <a:rPr lang="en-GB" sz="1200" b="1" smtClean="0">
                <a:solidFill>
                  <a:srgbClr val="FF0000"/>
                </a:solidFill>
                <a:ea typeface="MS Mincho" pitchFamily="49" charset="-128"/>
              </a:rPr>
              <a:t>Energy</a:t>
            </a:r>
            <a:r>
              <a:rPr lang="en-GB" sz="1200" b="1" smtClean="0">
                <a:solidFill>
                  <a:srgbClr val="33CC33"/>
                </a:solidFill>
                <a:ea typeface="MS Mincho" pitchFamily="49" charset="-128"/>
              </a:rPr>
              <a:t> Environment </a:t>
            </a:r>
            <a:r>
              <a:rPr lang="en-GB" sz="1200" b="1" smtClean="0">
                <a:solidFill>
                  <a:srgbClr val="0070C0"/>
                </a:solidFill>
                <a:ea typeface="MS Mincho" pitchFamily="49" charset="-128"/>
              </a:rPr>
              <a:t>S</a:t>
            </a:r>
            <a:r>
              <a:rPr lang="en-GB" sz="1200" b="1" smtClean="0">
                <a:solidFill>
                  <a:srgbClr val="FF0000"/>
                </a:solidFill>
                <a:ea typeface="MS Mincho" pitchFamily="49" charset="-128"/>
              </a:rPr>
              <a:t>E</a:t>
            </a:r>
            <a:r>
              <a:rPr lang="en-GB" sz="1200" b="1" smtClean="0">
                <a:solidFill>
                  <a:srgbClr val="33CC33"/>
                </a:solidFill>
                <a:ea typeface="MS Mincho" pitchFamily="49" charset="-128"/>
              </a:rPr>
              <a:t>E</a:t>
            </a:r>
            <a:endParaRPr lang="en-GB" sz="1200" smtClean="0">
              <a:solidFill>
                <a:srgbClr val="33CC33"/>
              </a:solidFill>
            </a:endParaRPr>
          </a:p>
        </p:txBody>
      </p:sp>
    </p:spTree>
  </p:cSld>
  <p:clrMap bg1="lt1" tx1="dk1" bg2="lt2" tx2="dk2" accent1="accent1" accent2="accent2" accent3="accent3" accent4="accent4" accent5="accent5" accent6="accent6" hlink="hlink" folHlink="folHlink"/>
  <p:sldLayoutIdLst>
    <p:sldLayoutId id="2147487739" r:id="rId1"/>
    <p:sldLayoutId id="2147487708" r:id="rId2"/>
    <p:sldLayoutId id="2147487709" r:id="rId3"/>
    <p:sldLayoutId id="2147487710" r:id="rId4"/>
    <p:sldLayoutId id="2147487711" r:id="rId5"/>
    <p:sldLayoutId id="2147487712" r:id="rId6"/>
    <p:sldLayoutId id="2147487713" r:id="rId7"/>
    <p:sldLayoutId id="2147487714" r:id="rId8"/>
    <p:sldLayoutId id="2147487715" r:id="rId9"/>
    <p:sldLayoutId id="2147487716" r:id="rId10"/>
    <p:sldLayoutId id="2147487717" r:id="rId11"/>
    <p:sldLayoutId id="2147487718" r:id="rId12"/>
    <p:sldLayoutId id="2147487740" r:id="rId13"/>
    <p:sldLayoutId id="2147487741" r:id="rId14"/>
  </p:sldLayoutIdLst>
  <p:hf hdr="0" ftr="0" dt="0"/>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C4CF39B-8585-46E6-8FBA-92A8AD8AD548}" type="slidenum">
              <a:rPr lang="en-US"/>
              <a:pPr>
                <a:defRPr/>
              </a:pPr>
              <a:t>‹#›</a:t>
            </a:fld>
            <a:endParaRPr lang="en-US"/>
          </a:p>
        </p:txBody>
      </p:sp>
      <p:pic>
        <p:nvPicPr>
          <p:cNvPr id="2053"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0" r:id="rId1"/>
    <p:sldLayoutId id="2147487628" r:id="rId2"/>
    <p:sldLayoutId id="2147487629" r:id="rId3"/>
    <p:sldLayoutId id="2147487630" r:id="rId4"/>
    <p:sldLayoutId id="2147487631" r:id="rId5"/>
    <p:sldLayoutId id="2147487632" r:id="rId6"/>
    <p:sldLayoutId id="2147487633" r:id="rId7"/>
    <p:sldLayoutId id="2147487634" r:id="rId8"/>
    <p:sldLayoutId id="2147487635" r:id="rId9"/>
    <p:sldLayoutId id="2147487636" r:id="rId10"/>
    <p:sldLayoutId id="214748763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C368082-518A-41F4-B5F8-DEA23F07844E}" type="slidenum">
              <a:rPr lang="en-US"/>
              <a:pPr>
                <a:defRPr/>
              </a:pPr>
              <a:t>‹#›</a:t>
            </a:fld>
            <a:endParaRPr lang="en-US"/>
          </a:p>
        </p:txBody>
      </p:sp>
      <p:pic>
        <p:nvPicPr>
          <p:cNvPr id="3077"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1" r:id="rId1"/>
    <p:sldLayoutId id="2147487638" r:id="rId2"/>
    <p:sldLayoutId id="2147487639" r:id="rId3"/>
    <p:sldLayoutId id="2147487640" r:id="rId4"/>
    <p:sldLayoutId id="2147487641" r:id="rId5"/>
    <p:sldLayoutId id="2147487642" r:id="rId6"/>
    <p:sldLayoutId id="2147487643" r:id="rId7"/>
    <p:sldLayoutId id="2147487644" r:id="rId8"/>
    <p:sldLayoutId id="2147487645" r:id="rId9"/>
    <p:sldLayoutId id="2147487646" r:id="rId10"/>
    <p:sldLayoutId id="214748764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43A8E03-AA4C-45BE-9A6E-D4564E6D7F85}" type="slidenum">
              <a:rPr lang="en-US"/>
              <a:pPr>
                <a:defRPr/>
              </a:pPr>
              <a:t>‹#›</a:t>
            </a:fld>
            <a:endParaRPr lang="en-US"/>
          </a:p>
        </p:txBody>
      </p:sp>
      <p:pic>
        <p:nvPicPr>
          <p:cNvPr id="4101"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2" r:id="rId1"/>
    <p:sldLayoutId id="2147487648" r:id="rId2"/>
    <p:sldLayoutId id="2147487649" r:id="rId3"/>
    <p:sldLayoutId id="2147487650" r:id="rId4"/>
    <p:sldLayoutId id="2147487651" r:id="rId5"/>
    <p:sldLayoutId id="2147487652" r:id="rId6"/>
    <p:sldLayoutId id="2147487653" r:id="rId7"/>
    <p:sldLayoutId id="2147487654" r:id="rId8"/>
    <p:sldLayoutId id="2147487655" r:id="rId9"/>
    <p:sldLayoutId id="2147487656" r:id="rId10"/>
    <p:sldLayoutId id="214748765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095E588-36C2-4465-AD5A-C5C7C408DC9F}" type="slidenum">
              <a:rPr lang="en-US"/>
              <a:pPr>
                <a:defRPr/>
              </a:pPr>
              <a:t>‹#›</a:t>
            </a:fld>
            <a:endParaRPr lang="en-US"/>
          </a:p>
        </p:txBody>
      </p:sp>
      <p:pic>
        <p:nvPicPr>
          <p:cNvPr id="5125"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3"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733235A-96A7-4F61-BEF1-0F810A1066E1}" type="slidenum">
              <a:rPr lang="en-US"/>
              <a:pPr>
                <a:defRPr/>
              </a:pPr>
              <a:t>‹#›</a:t>
            </a:fld>
            <a:endParaRPr lang="en-US"/>
          </a:p>
        </p:txBody>
      </p:sp>
      <p:pic>
        <p:nvPicPr>
          <p:cNvPr id="6149"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4" r:id="rId1"/>
    <p:sldLayoutId id="2147487668" r:id="rId2"/>
    <p:sldLayoutId id="2147487669" r:id="rId3"/>
    <p:sldLayoutId id="2147487670" r:id="rId4"/>
    <p:sldLayoutId id="2147487671" r:id="rId5"/>
    <p:sldLayoutId id="2147487672" r:id="rId6"/>
    <p:sldLayoutId id="2147487673" r:id="rId7"/>
    <p:sldLayoutId id="2147487674" r:id="rId8"/>
    <p:sldLayoutId id="2147487675" r:id="rId9"/>
    <p:sldLayoutId id="2147487676" r:id="rId10"/>
    <p:sldLayoutId id="214748767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447D732-CC26-4F97-BE13-3A0A4FBCEC16}" type="slidenum">
              <a:rPr lang="en-US"/>
              <a:pPr>
                <a:defRPr/>
              </a:pPr>
              <a:t>‹#›</a:t>
            </a:fld>
            <a:endParaRPr lang="en-US"/>
          </a:p>
        </p:txBody>
      </p:sp>
      <p:pic>
        <p:nvPicPr>
          <p:cNvPr id="7173"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5" r:id="rId1"/>
    <p:sldLayoutId id="2147487678" r:id="rId2"/>
    <p:sldLayoutId id="2147487679" r:id="rId3"/>
    <p:sldLayoutId id="2147487680" r:id="rId4"/>
    <p:sldLayoutId id="2147487681" r:id="rId5"/>
    <p:sldLayoutId id="2147487682" r:id="rId6"/>
    <p:sldLayoutId id="2147487683" r:id="rId7"/>
    <p:sldLayoutId id="2147487684" r:id="rId8"/>
    <p:sldLayoutId id="2147487685" r:id="rId9"/>
    <p:sldLayoutId id="2147487686" r:id="rId10"/>
    <p:sldLayoutId id="214748768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674640B-0682-41F5-9A1E-58804741ED95}" type="slidenum">
              <a:rPr lang="en-US"/>
              <a:pPr>
                <a:defRPr/>
              </a:pPr>
              <a:t>‹#›</a:t>
            </a:fld>
            <a:endParaRPr lang="en-US"/>
          </a:p>
        </p:txBody>
      </p:sp>
      <p:pic>
        <p:nvPicPr>
          <p:cNvPr id="8197"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6" r:id="rId1"/>
    <p:sldLayoutId id="2147487688" r:id="rId2"/>
    <p:sldLayoutId id="2147487689" r:id="rId3"/>
    <p:sldLayoutId id="2147487690" r:id="rId4"/>
    <p:sldLayoutId id="2147487691" r:id="rId5"/>
    <p:sldLayoutId id="2147487692" r:id="rId6"/>
    <p:sldLayoutId id="2147487693" r:id="rId7"/>
    <p:sldLayoutId id="2147487694" r:id="rId8"/>
    <p:sldLayoutId id="2147487695" r:id="rId9"/>
    <p:sldLayoutId id="2147487696" r:id="rId10"/>
    <p:sldLayoutId id="214748769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8CF4DAB-F524-4D8E-9B98-C146E869C901}" type="slidenum">
              <a:rPr lang="en-US"/>
              <a:pPr>
                <a:defRPr/>
              </a:pPr>
              <a:t>‹#›</a:t>
            </a:fld>
            <a:endParaRPr lang="en-US"/>
          </a:p>
        </p:txBody>
      </p:sp>
      <p:pic>
        <p:nvPicPr>
          <p:cNvPr id="9221"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7" r:id="rId1"/>
    <p:sldLayoutId id="2147487698" r:id="rId2"/>
    <p:sldLayoutId id="2147487699" r:id="rId3"/>
    <p:sldLayoutId id="2147487700" r:id="rId4"/>
    <p:sldLayoutId id="2147487701" r:id="rId5"/>
    <p:sldLayoutId id="2147487702" r:id="rId6"/>
    <p:sldLayoutId id="2147487703" r:id="rId7"/>
    <p:sldLayoutId id="2147487704" r:id="rId8"/>
    <p:sldLayoutId id="2147487705" r:id="rId9"/>
    <p:sldLayoutId id="2147487706" r:id="rId10"/>
    <p:sldLayoutId id="214748770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a:spLocks noGrp="1"/>
          </p:cNvSpPr>
          <p:nvPr>
            <p:ph type="title"/>
          </p:nvPr>
        </p:nvSpPr>
        <p:spPr>
          <a:xfrm>
            <a:off x="4961120" y="5373216"/>
            <a:ext cx="3355296" cy="694322"/>
          </a:xfrm>
        </p:spPr>
        <p:txBody>
          <a:bodyPr/>
          <a:lstStyle/>
          <a:p>
            <a:r>
              <a:rPr lang="en-GB" sz="1600" b="1" dirty="0" smtClean="0">
                <a:solidFill>
                  <a:srgbClr val="0070C0"/>
                </a:solidFill>
                <a:latin typeface="Arial Black" pitchFamily="34" charset="0"/>
              </a:rPr>
              <a:t>Dynamic </a:t>
            </a:r>
            <a:r>
              <a:rPr lang="en-GB" sz="1600" b="1" dirty="0" smtClean="0">
                <a:solidFill>
                  <a:srgbClr val="FF0000"/>
                </a:solidFill>
                <a:latin typeface="Arial Black" pitchFamily="34" charset="0"/>
              </a:rPr>
              <a:t>Energy</a:t>
            </a:r>
            <a:r>
              <a:rPr lang="en-GB" sz="1600" b="1" dirty="0" smtClean="0">
                <a:latin typeface="Arial Black" pitchFamily="34" charset="0"/>
              </a:rPr>
              <a:t> </a:t>
            </a:r>
            <a:r>
              <a:rPr lang="en-GB" sz="1600" b="1" dirty="0" smtClean="0">
                <a:solidFill>
                  <a:srgbClr val="00B050"/>
                </a:solidFill>
                <a:latin typeface="Arial Black" pitchFamily="34" charset="0"/>
              </a:rPr>
              <a:t>Model</a:t>
            </a:r>
            <a:r>
              <a:rPr lang="en-GB" sz="1600" dirty="0" smtClean="0">
                <a:latin typeface="Arial Black" pitchFamily="34" charset="0"/>
              </a:rPr>
              <a:t/>
            </a:r>
            <a:br>
              <a:rPr lang="en-GB" sz="1600" dirty="0" smtClean="0">
                <a:latin typeface="Arial Black" pitchFamily="34" charset="0"/>
              </a:rPr>
            </a:br>
            <a:r>
              <a:rPr lang="en-GB" sz="1600" dirty="0" smtClean="0">
                <a:latin typeface="Arial Black" pitchFamily="34" charset="0"/>
              </a:rPr>
              <a:t/>
            </a:r>
            <a:br>
              <a:rPr lang="en-GB" sz="1600" dirty="0" smtClean="0">
                <a:latin typeface="Arial Black" pitchFamily="34" charset="0"/>
              </a:rPr>
            </a:br>
            <a:endParaRPr lang="en-GB" sz="1600" dirty="0" smtClean="0">
              <a:latin typeface="Arial" pitchFamily="34" charset="0"/>
              <a:cs typeface="Arial" pitchFamily="34" charset="0"/>
            </a:endParaRPr>
          </a:p>
        </p:txBody>
      </p:sp>
      <p:sp>
        <p:nvSpPr>
          <p:cNvPr id="3076" name="Slide Number Placeholder 6"/>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28C8975-9051-45A9-9E62-26C47F192BB8}" type="slidenum">
              <a:rPr lang="en-US"/>
              <a:pPr eaLnBrk="1" hangingPunct="1"/>
              <a:t>1</a:t>
            </a:fld>
            <a:endParaRPr lang="en-US"/>
          </a:p>
        </p:txBody>
      </p:sp>
      <p:sp>
        <p:nvSpPr>
          <p:cNvPr id="11" name="Title 4"/>
          <p:cNvSpPr txBox="1">
            <a:spLocks/>
          </p:cNvSpPr>
          <p:nvPr/>
        </p:nvSpPr>
        <p:spPr bwMode="auto">
          <a:xfrm>
            <a:off x="325621" y="2164012"/>
            <a:ext cx="8791392" cy="19130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algn="ctr"/>
            <a:r>
              <a:rPr lang="en-GB" sz="2400" b="1" kern="0" dirty="0" smtClean="0">
                <a:solidFill>
                  <a:srgbClr val="FF0000"/>
                </a:solidFill>
              </a:rPr>
              <a:t>Energy scenarios and system dynamics</a:t>
            </a:r>
          </a:p>
          <a:p>
            <a:pPr algn="ctr"/>
            <a:r>
              <a:rPr lang="en-GB" sz="2400" b="1" kern="0" dirty="0" smtClean="0"/>
              <a:t/>
            </a:r>
            <a:br>
              <a:rPr lang="en-GB" sz="2400" b="1" kern="0" dirty="0" smtClean="0"/>
            </a:br>
            <a:r>
              <a:rPr lang="en-GB" sz="1200" b="1" kern="0" dirty="0" smtClean="0"/>
              <a:t>Mark Barrett, Catalina Spataru</a:t>
            </a:r>
            <a:r>
              <a:rPr lang="en-GB" sz="1200" kern="0" dirty="0" smtClean="0"/>
              <a:t/>
            </a:r>
            <a:br>
              <a:rPr lang="en-GB" sz="1200" kern="0" dirty="0" smtClean="0"/>
            </a:br>
            <a:r>
              <a:rPr lang="en-GB" sz="1200" kern="0" dirty="0" smtClean="0"/>
              <a:t>UCL Energy Institute, London</a:t>
            </a:r>
            <a:br>
              <a:rPr lang="en-GB" sz="1200" kern="0" dirty="0" smtClean="0"/>
            </a:br>
            <a:r>
              <a:rPr lang="en-GB" sz="1200" kern="0" dirty="0" smtClean="0"/>
              <a:t/>
            </a:r>
            <a:br>
              <a:rPr lang="en-GB" sz="1200" kern="0" dirty="0" smtClean="0"/>
            </a:br>
            <a:r>
              <a:rPr lang="en-GB" sz="1200" kern="0" dirty="0" smtClean="0"/>
              <a:t>Common Road to 2050 : Energy networks and policy (ENP 2050) </a:t>
            </a:r>
            <a:br>
              <a:rPr lang="en-GB" sz="1200" kern="0" dirty="0" smtClean="0"/>
            </a:br>
            <a:r>
              <a:rPr lang="en-GB" sz="1200" kern="0" dirty="0" smtClean="0"/>
              <a:t>3 July 2013</a:t>
            </a:r>
            <a:br>
              <a:rPr lang="en-GB" sz="1200" kern="0" dirty="0" smtClean="0"/>
            </a:br>
            <a:r>
              <a:rPr lang="en-GB" sz="1200" kern="0" dirty="0" smtClean="0"/>
              <a:t/>
            </a:r>
            <a:br>
              <a:rPr lang="en-GB" sz="1200" kern="0" dirty="0" smtClean="0"/>
            </a:br>
            <a:r>
              <a:rPr lang="en-GB" sz="1200" kern="0" dirty="0" smtClean="0"/>
              <a:t/>
            </a:r>
            <a:br>
              <a:rPr lang="en-GB" sz="1200" kern="0" dirty="0" smtClean="0"/>
            </a:br>
            <a:r>
              <a:rPr lang="en-GB" sz="2400" kern="0" dirty="0" smtClean="0"/>
              <a:t/>
            </a:r>
            <a:br>
              <a:rPr lang="en-GB" sz="2400" kern="0" dirty="0" smtClean="0"/>
            </a:br>
            <a:endParaRPr lang="en-GB" sz="2400" kern="0" dirty="0" smtClean="0"/>
          </a:p>
        </p:txBody>
      </p:sp>
      <p:pic>
        <p:nvPicPr>
          <p:cNvPr id="16" name="Picture 15"/>
          <p:cNvPicPr>
            <a:picLocks noChangeAspect="1"/>
          </p:cNvPicPr>
          <p:nvPr/>
        </p:nvPicPr>
        <p:blipFill>
          <a:blip r:embed="rId3"/>
          <a:stretch>
            <a:fillRect/>
          </a:stretch>
        </p:blipFill>
        <p:spPr>
          <a:xfrm>
            <a:off x="2900930" y="4797152"/>
            <a:ext cx="1959102" cy="1561202"/>
          </a:xfrm>
          <a:prstGeom prst="rect">
            <a:avLst/>
          </a:prstGeom>
        </p:spPr>
      </p:pic>
    </p:spTree>
    <p:extLst>
      <p:ext uri="{BB962C8B-B14F-4D97-AF65-F5344CB8AC3E}">
        <p14:creationId xmlns:p14="http://schemas.microsoft.com/office/powerpoint/2010/main" val="3699291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922BA36-0F29-487D-9BAB-87430AFD2443}" type="slidenum">
              <a:rPr lang="en-US" smtClean="0"/>
              <a:pPr eaLnBrk="1" hangingPunct="1"/>
              <a:t>10</a:t>
            </a:fld>
            <a:endParaRPr lang="en-US" smtClean="0"/>
          </a:p>
        </p:txBody>
      </p:sp>
      <p:sp>
        <p:nvSpPr>
          <p:cNvPr id="65545"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Matching demand to supply </a:t>
            </a:r>
          </a:p>
          <a:p>
            <a:r>
              <a:rPr lang="en-GB" sz="1400" dirty="0" smtClean="0">
                <a:solidFill>
                  <a:srgbClr val="0070C0"/>
                </a:solidFill>
                <a:latin typeface="Arial Black" pitchFamily="34" charset="0"/>
              </a:rPr>
              <a:t>Dyn</a:t>
            </a:r>
            <a:r>
              <a:rPr lang="en-GB" sz="1400" dirty="0" smtClean="0">
                <a:solidFill>
                  <a:srgbClr val="FF0000"/>
                </a:solidFill>
                <a:latin typeface="Arial Black" pitchFamily="34" charset="0"/>
              </a:rPr>
              <a:t>E</a:t>
            </a:r>
            <a:r>
              <a:rPr lang="en-GB" sz="1400" dirty="0" smtClean="0">
                <a:solidFill>
                  <a:srgbClr val="00B050"/>
                </a:solidFill>
                <a:latin typeface="Arial Black" pitchFamily="34" charset="0"/>
              </a:rPr>
              <a:t>Mo </a:t>
            </a:r>
            <a:r>
              <a:rPr lang="en-GB" sz="1400" b="1" dirty="0" smtClean="0">
                <a:solidFill>
                  <a:schemeClr val="tx2"/>
                </a:solidFill>
              </a:rPr>
              <a:t>1 day </a:t>
            </a:r>
            <a:r>
              <a:rPr lang="en-GB" sz="1400" b="1" dirty="0">
                <a:solidFill>
                  <a:schemeClr val="tx2"/>
                </a:solidFill>
              </a:rPr>
              <a:t>for months </a:t>
            </a:r>
            <a:r>
              <a:rPr lang="en-GB" sz="1400" b="1" dirty="0" smtClean="0">
                <a:solidFill>
                  <a:schemeClr val="tx2"/>
                </a:solidFill>
              </a:rPr>
              <a:t>1,4,7 </a:t>
            </a:r>
            <a:r>
              <a:rPr lang="en-GB" sz="1400" b="1" dirty="0">
                <a:solidFill>
                  <a:schemeClr val="tx2"/>
                </a:solidFill>
              </a:rPr>
              <a:t>; modelled at </a:t>
            </a:r>
            <a:r>
              <a:rPr lang="en-GB" sz="1400" b="1" dirty="0" smtClean="0">
                <a:solidFill>
                  <a:schemeClr val="tx2"/>
                </a:solidFill>
              </a:rPr>
              <a:t>5 </a:t>
            </a:r>
            <a:r>
              <a:rPr lang="en-GB" sz="1400" b="1" dirty="0">
                <a:solidFill>
                  <a:schemeClr val="tx2"/>
                </a:solidFill>
              </a:rPr>
              <a:t>min intervals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441" y="1412776"/>
            <a:ext cx="6591834" cy="24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441" y="4258269"/>
            <a:ext cx="6565455" cy="24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487" y="4005064"/>
            <a:ext cx="6659429" cy="282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6488" y="1412776"/>
            <a:ext cx="7468000" cy="251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1"/>
          <p:cNvSpPr>
            <a:spLocks noChangeArrowheads="1"/>
          </p:cNvSpPr>
          <p:nvPr/>
        </p:nvSpPr>
        <p:spPr bwMode="auto">
          <a:xfrm>
            <a:off x="2843808" y="1642454"/>
            <a:ext cx="1741823" cy="338554"/>
          </a:xfrm>
          <a:prstGeom prst="rect">
            <a:avLst/>
          </a:prstGeom>
          <a:solidFill>
            <a:schemeClr val="bg1"/>
          </a:solidFill>
          <a:ln>
            <a:noFill/>
          </a:ln>
          <a:extLst/>
        </p:spPr>
        <p:txBody>
          <a:bodyPr wrap="none">
            <a:spAutoFit/>
          </a:bodyPr>
          <a:lstStyle/>
          <a:p>
            <a:r>
              <a:rPr lang="en-GB" sz="1600" dirty="0" smtClean="0">
                <a:latin typeface="Arial Black" pitchFamily="34" charset="0"/>
              </a:rPr>
              <a:t>Useful energy</a:t>
            </a:r>
            <a:endParaRPr lang="en-GB" sz="1600" dirty="0">
              <a:latin typeface="Arial Black" pitchFamily="34" charset="0"/>
            </a:endParaRPr>
          </a:p>
        </p:txBody>
      </p:sp>
      <p:sp>
        <p:nvSpPr>
          <p:cNvPr id="19" name="Rectangle 1"/>
          <p:cNvSpPr>
            <a:spLocks noChangeArrowheads="1"/>
          </p:cNvSpPr>
          <p:nvPr/>
        </p:nvSpPr>
        <p:spPr bwMode="auto">
          <a:xfrm>
            <a:off x="3278194" y="1485951"/>
            <a:ext cx="1785489" cy="338554"/>
          </a:xfrm>
          <a:prstGeom prst="rect">
            <a:avLst/>
          </a:prstGeom>
          <a:solidFill>
            <a:schemeClr val="bg1"/>
          </a:solidFill>
          <a:ln>
            <a:noFill/>
          </a:ln>
          <a:extLst/>
        </p:spPr>
        <p:txBody>
          <a:bodyPr wrap="none">
            <a:spAutoFit/>
          </a:bodyPr>
          <a:lstStyle/>
          <a:p>
            <a:r>
              <a:rPr lang="en-GB" sz="1600" dirty="0" smtClean="0">
                <a:latin typeface="Arial Black" pitchFamily="34" charset="0"/>
              </a:rPr>
              <a:t>Storage levels</a:t>
            </a:r>
            <a:endParaRPr lang="en-GB" sz="1600" dirty="0">
              <a:latin typeface="Arial Black" pitchFamily="34" charset="0"/>
            </a:endParaRPr>
          </a:p>
        </p:txBody>
      </p:sp>
      <p:sp>
        <p:nvSpPr>
          <p:cNvPr id="20" name="Rectangle 1"/>
          <p:cNvSpPr>
            <a:spLocks noChangeArrowheads="1"/>
          </p:cNvSpPr>
          <p:nvPr/>
        </p:nvSpPr>
        <p:spPr bwMode="auto">
          <a:xfrm>
            <a:off x="3234034" y="4075277"/>
            <a:ext cx="3184333" cy="338554"/>
          </a:xfrm>
          <a:prstGeom prst="rect">
            <a:avLst/>
          </a:prstGeom>
          <a:solidFill>
            <a:schemeClr val="bg1"/>
          </a:solidFill>
          <a:ln>
            <a:noFill/>
          </a:ln>
          <a:extLst/>
        </p:spPr>
        <p:txBody>
          <a:bodyPr wrap="none">
            <a:spAutoFit/>
          </a:bodyPr>
          <a:lstStyle/>
          <a:p>
            <a:r>
              <a:rPr lang="en-GB" sz="1600" dirty="0" smtClean="0">
                <a:latin typeface="Arial Black" pitchFamily="34" charset="0"/>
              </a:rPr>
              <a:t>Storage modified demands</a:t>
            </a:r>
            <a:endParaRPr lang="en-GB" sz="1600" dirty="0">
              <a:latin typeface="Arial Black" pitchFamily="34" charset="0"/>
            </a:endParaRPr>
          </a:p>
        </p:txBody>
      </p:sp>
      <p:sp>
        <p:nvSpPr>
          <p:cNvPr id="22" name="Rectangle 1"/>
          <p:cNvSpPr>
            <a:spLocks noChangeArrowheads="1"/>
          </p:cNvSpPr>
          <p:nvPr/>
        </p:nvSpPr>
        <p:spPr bwMode="auto">
          <a:xfrm>
            <a:off x="3130014" y="4121180"/>
            <a:ext cx="3209853" cy="338554"/>
          </a:xfrm>
          <a:prstGeom prst="rect">
            <a:avLst/>
          </a:prstGeom>
          <a:solidFill>
            <a:schemeClr val="bg1"/>
          </a:solidFill>
          <a:ln>
            <a:noFill/>
          </a:ln>
          <a:extLst/>
        </p:spPr>
        <p:txBody>
          <a:bodyPr wrap="none">
            <a:spAutoFit/>
          </a:bodyPr>
          <a:lstStyle/>
          <a:p>
            <a:r>
              <a:rPr lang="en-GB" sz="1600" dirty="0" smtClean="0">
                <a:latin typeface="Arial Black" pitchFamily="34" charset="0"/>
              </a:rPr>
              <a:t>Uncontrollable renewables</a:t>
            </a:r>
            <a:endParaRPr lang="en-GB" sz="1600" dirty="0">
              <a:latin typeface="Arial Black" pitchFamily="34" charset="0"/>
            </a:endParaRPr>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58" y="1434504"/>
            <a:ext cx="9009522" cy="5307052"/>
          </a:xfrm>
          <a:prstGeom prst="rect">
            <a:avLst/>
          </a:prstGeom>
          <a:noFill/>
          <a:ln w="38100">
            <a:solidFill>
              <a:srgbClr val="FF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5548" name="Rectangle 1"/>
          <p:cNvSpPr>
            <a:spLocks noChangeArrowheads="1"/>
          </p:cNvSpPr>
          <p:nvPr/>
        </p:nvSpPr>
        <p:spPr bwMode="auto">
          <a:xfrm>
            <a:off x="2422331" y="1596551"/>
            <a:ext cx="376289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a:latin typeface="Arial Black" pitchFamily="34" charset="0"/>
              </a:rPr>
              <a:t>Electricity generation and trade</a:t>
            </a:r>
          </a:p>
        </p:txBody>
      </p:sp>
      <p:pic>
        <p:nvPicPr>
          <p:cNvPr id="18" name="Picture 17"/>
          <p:cNvPicPr>
            <a:picLocks noChangeAspect="1"/>
          </p:cNvPicPr>
          <p:nvPr/>
        </p:nvPicPr>
        <p:blipFill>
          <a:blip r:embed="rId8"/>
          <a:stretch>
            <a:fillRect/>
          </a:stretch>
        </p:blipFill>
        <p:spPr>
          <a:xfrm>
            <a:off x="8316416" y="591314"/>
            <a:ext cx="864096" cy="641442"/>
          </a:xfrm>
          <a:prstGeom prst="rect">
            <a:avLst/>
          </a:prstGeom>
        </p:spPr>
      </p:pic>
    </p:spTree>
    <p:extLst>
      <p:ext uri="{BB962C8B-B14F-4D97-AF65-F5344CB8AC3E}">
        <p14:creationId xmlns:p14="http://schemas.microsoft.com/office/powerpoint/2010/main" val="11522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5544"/>
                                        </p:tgtEl>
                                      </p:cBhvr>
                                    </p:animEffect>
                                    <p:set>
                                      <p:cBhvr>
                                        <p:cTn id="7" dur="1" fill="hold">
                                          <p:stCondLst>
                                            <p:cond delay="499"/>
                                          </p:stCondLst>
                                        </p:cTn>
                                        <p:tgtEl>
                                          <p:spTgt spid="6554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500"/>
                                        <p:tgtEl>
                                          <p:spTgt spid="10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548"/>
                                        </p:tgtEl>
                                        <p:attrNameLst>
                                          <p:attrName>style.visibility</p:attrName>
                                        </p:attrNameLst>
                                      </p:cBhvr>
                                      <p:to>
                                        <p:strVal val="visible"/>
                                      </p:to>
                                    </p:set>
                                    <p:animEffect transition="in" filter="fade">
                                      <p:cBhvr>
                                        <p:cTn id="31" dur="500"/>
                                        <p:tgtEl>
                                          <p:spTgt spid="65548"/>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p:bldP spid="19" grpId="0" animBg="1"/>
      <p:bldP spid="20" grpId="0" animBg="1"/>
      <p:bldP spid="22" grpId="0" animBg="1"/>
      <p:bldP spid="655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3E3D7EC-1806-43D7-9F38-13296ECA1520}" type="slidenum">
              <a:rPr lang="en-US" smtClean="0"/>
              <a:pPr eaLnBrk="1" hangingPunct="1"/>
              <a:t>11</a:t>
            </a:fld>
            <a:endParaRPr lang="en-US" smtClean="0"/>
          </a:p>
        </p:txBody>
      </p:sp>
      <p:sp>
        <p:nvSpPr>
          <p:cNvPr id="65541" name="Title 2"/>
          <p:cNvSpPr txBox="1">
            <a:spLocks/>
          </p:cNvSpPr>
          <p:nvPr/>
        </p:nvSpPr>
        <p:spPr bwMode="auto">
          <a:xfrm>
            <a:off x="265664" y="625524"/>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t>System stress conditions</a:t>
            </a:r>
            <a:r>
              <a:rPr lang="en-GB" sz="1400" b="1" dirty="0" smtClean="0"/>
              <a:t>: 2050 </a:t>
            </a:r>
            <a:r>
              <a:rPr lang="en-GB" sz="1400" b="1" dirty="0"/>
              <a:t>– one day for months </a:t>
            </a:r>
            <a:r>
              <a:rPr lang="en-GB" sz="1400" b="1" dirty="0" smtClean="0"/>
              <a:t>1, 7 </a:t>
            </a:r>
            <a:r>
              <a:rPr lang="en-GB" sz="1400" b="1" dirty="0"/>
              <a:t>; modelled at </a:t>
            </a:r>
            <a:r>
              <a:rPr lang="en-GB" sz="1400" b="1" dirty="0" smtClean="0"/>
              <a:t>5 min </a:t>
            </a:r>
            <a:r>
              <a:rPr lang="en-GB" sz="1400" b="1" dirty="0"/>
              <a:t>intervals</a:t>
            </a:r>
          </a:p>
        </p:txBody>
      </p:sp>
      <p:sp>
        <p:nvSpPr>
          <p:cNvPr id="5" name="Rectangle 4"/>
          <p:cNvSpPr/>
          <p:nvPr/>
        </p:nvSpPr>
        <p:spPr>
          <a:xfrm>
            <a:off x="265664" y="1016597"/>
            <a:ext cx="8197800" cy="523220"/>
          </a:xfrm>
          <a:prstGeom prst="rect">
            <a:avLst/>
          </a:prstGeom>
        </p:spPr>
        <p:txBody>
          <a:bodyPr wrap="square">
            <a:spAutoFit/>
          </a:bodyPr>
          <a:lstStyle/>
          <a:p>
            <a:pPr>
              <a:defRPr/>
            </a:pPr>
            <a:r>
              <a:rPr lang="en-GB" sz="1400" dirty="0" smtClean="0">
                <a:ea typeface="ＭＳ Ｐゴシック" pitchFamily="34" charset="-128"/>
              </a:rPr>
              <a:t>Design of system for high demand and minimum renewable </a:t>
            </a:r>
            <a:r>
              <a:rPr lang="en-GB" sz="1400" dirty="0">
                <a:ea typeface="ＭＳ Ｐゴシック" pitchFamily="34" charset="-128"/>
              </a:rPr>
              <a:t>supply. </a:t>
            </a:r>
            <a:endParaRPr lang="en-GB" sz="1400" dirty="0" smtClean="0">
              <a:ea typeface="ＭＳ Ｐゴシック" pitchFamily="34" charset="-128"/>
            </a:endParaRPr>
          </a:p>
          <a:p>
            <a:pPr>
              <a:defRPr/>
            </a:pPr>
            <a:r>
              <a:rPr lang="en-GB" sz="1400" b="1" dirty="0" smtClean="0">
                <a:solidFill>
                  <a:srgbClr val="0070C0"/>
                </a:solidFill>
                <a:ea typeface="ＭＳ Ｐゴシック" pitchFamily="34" charset="-128"/>
              </a:rPr>
              <a:t>Winter</a:t>
            </a:r>
            <a:r>
              <a:rPr lang="en-GB" sz="1400" b="1" dirty="0">
                <a:solidFill>
                  <a:srgbClr val="0070C0"/>
                </a:solidFill>
                <a:ea typeface="ＭＳ Ｐゴシック" pitchFamily="34" charset="-128"/>
              </a:rPr>
              <a:t>: cold, no </a:t>
            </a:r>
            <a:r>
              <a:rPr lang="en-GB" sz="1400" b="1" dirty="0" smtClean="0">
                <a:solidFill>
                  <a:srgbClr val="0070C0"/>
                </a:solidFill>
                <a:ea typeface="ＭＳ Ｐゴシック" pitchFamily="34" charset="-128"/>
              </a:rPr>
              <a:t>wind. </a:t>
            </a:r>
            <a:r>
              <a:rPr lang="en-GB" sz="1400" b="1" dirty="0" smtClean="0">
                <a:solidFill>
                  <a:srgbClr val="FF0000"/>
                </a:solidFill>
                <a:ea typeface="ＭＳ Ｐゴシック" pitchFamily="34" charset="-128"/>
              </a:rPr>
              <a:t>Summer</a:t>
            </a:r>
            <a:r>
              <a:rPr lang="en-GB" sz="1400" b="1" dirty="0">
                <a:solidFill>
                  <a:srgbClr val="FF0000"/>
                </a:solidFill>
                <a:ea typeface="ＭＳ Ｐゴシック" pitchFamily="34" charset="-128"/>
              </a:rPr>
              <a:t>: hot, no wind</a:t>
            </a:r>
            <a:r>
              <a:rPr lang="en-GB" sz="1400" dirty="0">
                <a:solidFill>
                  <a:srgbClr val="FF0000"/>
                </a:solidFill>
                <a:ea typeface="ＭＳ Ｐゴシック" pitchFamily="34" charset="-128"/>
              </a:rPr>
              <a:t> </a:t>
            </a:r>
            <a:r>
              <a:rPr lang="en-GB" sz="1400" dirty="0" smtClean="0">
                <a:ea typeface="ＭＳ Ｐゴシック" pitchFamily="34" charset="-128"/>
              </a:rPr>
              <a:t> </a:t>
            </a:r>
            <a:endParaRPr lang="en-GB" sz="1400" dirty="0">
              <a:ea typeface="ＭＳ Ｐゴシック" pitchFamily="34" charset="-12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7799"/>
            <a:ext cx="4518378" cy="26232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917" y="1337238"/>
            <a:ext cx="4496083" cy="2494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195" y="4293095"/>
            <a:ext cx="4419946" cy="25649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22" y="4293096"/>
            <a:ext cx="4623361" cy="25649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a:off x="4355976" y="2584384"/>
            <a:ext cx="429219" cy="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964598" y="3967787"/>
            <a:ext cx="30570" cy="5377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292" idx="1"/>
            <a:endCxn id="12293" idx="3"/>
          </p:cNvCxnSpPr>
          <p:nvPr/>
        </p:nvCxnSpPr>
        <p:spPr>
          <a:xfrm flipH="1">
            <a:off x="4510639" y="5575548"/>
            <a:ext cx="27455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6"/>
          <a:stretch>
            <a:fillRect/>
          </a:stretch>
        </p:blipFill>
        <p:spPr>
          <a:xfrm>
            <a:off x="8316416" y="591314"/>
            <a:ext cx="864096" cy="641442"/>
          </a:xfrm>
          <a:prstGeom prst="rect">
            <a:avLst/>
          </a:prstGeom>
        </p:spPr>
      </p:pic>
    </p:spTree>
    <p:extLst>
      <p:ext uri="{BB962C8B-B14F-4D97-AF65-F5344CB8AC3E}">
        <p14:creationId xmlns:p14="http://schemas.microsoft.com/office/powerpoint/2010/main" val="393665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5"/>
          <p:cNvSpPr>
            <a:spLocks noGrp="1"/>
          </p:cNvSpPr>
          <p:nvPr>
            <p:ph type="sldNum" sz="quarter" idx="10"/>
          </p:nvPr>
        </p:nvSpPr>
        <p:spPr>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85988C6-0B73-45C1-9CF3-1E7E031D5C05}" type="slidenum">
              <a:rPr lang="en-US" smtClean="0"/>
              <a:pPr eaLnBrk="1" hangingPunct="1"/>
              <a:t>12</a:t>
            </a:fld>
            <a:endParaRPr lang="en-US" smtClean="0"/>
          </a:p>
        </p:txBody>
      </p:sp>
      <p:pic>
        <p:nvPicPr>
          <p:cNvPr id="33797" name="Picture 4" descr="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1444" y="362761"/>
            <a:ext cx="9162243" cy="659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1" y="332656"/>
            <a:ext cx="1835696" cy="576064"/>
          </a:xfrm>
          <a:solidFill>
            <a:schemeClr val="bg1"/>
          </a:solidFill>
          <a:ln w="38100">
            <a:solidFill>
              <a:srgbClr val="FF0000"/>
            </a:solidFill>
          </a:ln>
        </p:spPr>
        <p:txBody>
          <a:bodyPr/>
          <a:lstStyle/>
          <a:p>
            <a:pPr algn="ctr" eaLnBrk="1" hangingPunct="1"/>
            <a:r>
              <a:rPr lang="en-GB" sz="1600" b="1" dirty="0" smtClean="0"/>
              <a:t>UK energy, space and time</a:t>
            </a:r>
          </a:p>
        </p:txBody>
      </p:sp>
      <p:pic>
        <p:nvPicPr>
          <p:cNvPr id="6" name="ES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592" y="924238"/>
            <a:ext cx="7789867" cy="5927818"/>
          </a:xfrm>
          <a:prstGeom prst="rect">
            <a:avLst/>
          </a:prstGeom>
        </p:spPr>
      </p:pic>
    </p:spTree>
    <p:extLst>
      <p:ext uri="{BB962C8B-B14F-4D97-AF65-F5344CB8AC3E}">
        <p14:creationId xmlns:p14="http://schemas.microsoft.com/office/powerpoint/2010/main" val="3752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3" descr="InterEnergy5x"/>
          <p:cNvPicPr>
            <a:picLocks noChangeAspect="1" noChangeArrowheads="1" noCrop="1"/>
          </p:cNvPicPr>
          <p:nvPr/>
        </p:nvPicPr>
        <p:blipFill>
          <a:blip r:embed="rId3" cstate="print"/>
          <a:srcRect/>
          <a:stretch>
            <a:fillRect/>
          </a:stretch>
        </p:blipFill>
        <p:spPr bwMode="auto">
          <a:xfrm>
            <a:off x="2051720" y="1316797"/>
            <a:ext cx="7368732" cy="7152763"/>
          </a:xfrm>
          <a:prstGeom prst="rect">
            <a:avLst/>
          </a:prstGeom>
          <a:noFill/>
          <a:ln w="9525">
            <a:noFill/>
            <a:miter lim="800000"/>
            <a:headEnd/>
            <a:tailEnd/>
          </a:ln>
        </p:spPr>
      </p:pic>
      <p:sp>
        <p:nvSpPr>
          <p:cNvPr id="82946" name="Slide Number Placeholder 3"/>
          <p:cNvSpPr>
            <a:spLocks noGrp="1"/>
          </p:cNvSpPr>
          <p:nvPr>
            <p:ph type="sldNum" sz="quarter" idx="4294967295"/>
          </p:nvPr>
        </p:nvSpPr>
        <p:spPr bwMode="auto">
          <a:xfrm>
            <a:off x="7010400" y="6597352"/>
            <a:ext cx="2133600" cy="260648"/>
          </a:xfrm>
          <a:prstGeom prst="rect">
            <a:avLst/>
          </a:prstGeom>
          <a:noFill/>
          <a:ln>
            <a:miter lim="800000"/>
            <a:headEnd/>
            <a:tailEnd/>
          </a:ln>
        </p:spPr>
        <p:txBody>
          <a:bodyPr/>
          <a:lstStyle/>
          <a:p>
            <a:pPr algn="r"/>
            <a:fld id="{651E48AA-C2EA-4AD6-9160-62DC3D6C3273}" type="slidenum">
              <a:rPr lang="en-GB"/>
              <a:pPr algn="r"/>
              <a:t>13</a:t>
            </a:fld>
            <a:endParaRPr lang="en-GB"/>
          </a:p>
        </p:txBody>
      </p:sp>
      <p:sp>
        <p:nvSpPr>
          <p:cNvPr id="6" name="Rectangle 3"/>
          <p:cNvSpPr txBox="1">
            <a:spLocks noChangeArrowheads="1"/>
          </p:cNvSpPr>
          <p:nvPr/>
        </p:nvSpPr>
        <p:spPr bwMode="auto">
          <a:xfrm>
            <a:off x="395537" y="3212976"/>
            <a:ext cx="1728191" cy="338437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en-GB" sz="1800" kern="0" dirty="0" smtClean="0"/>
          </a:p>
          <a:p>
            <a:pPr marL="0" indent="0">
              <a:buNone/>
            </a:pPr>
            <a:endParaRPr lang="en-GB" sz="1800" kern="0" dirty="0"/>
          </a:p>
          <a:p>
            <a:pPr marL="0" indent="0">
              <a:buNone/>
            </a:pPr>
            <a:endParaRPr lang="en-GB" sz="1800" kern="0" dirty="0" smtClean="0"/>
          </a:p>
          <a:p>
            <a:pPr marL="0" indent="0">
              <a:buNone/>
            </a:pPr>
            <a:r>
              <a:rPr lang="en-GB" sz="1800" kern="0" dirty="0" smtClean="0"/>
              <a:t>Trade is a two way exchange with imports and exports at different times</a:t>
            </a:r>
          </a:p>
          <a:p>
            <a:pPr marL="0" indent="0">
              <a:buNone/>
            </a:pPr>
            <a:endParaRPr lang="en-GB" sz="1800" kern="0" dirty="0"/>
          </a:p>
          <a:p>
            <a:pPr marL="0" indent="0">
              <a:buNone/>
            </a:pPr>
            <a:endParaRPr lang="en-GB" sz="1800" kern="0" dirty="0" smtClean="0"/>
          </a:p>
          <a:p>
            <a:pPr marL="0" indent="0">
              <a:buNone/>
            </a:pPr>
            <a:endParaRPr lang="en-GB" sz="1800" kern="0" dirty="0" smtClean="0"/>
          </a:p>
          <a:p>
            <a:endParaRPr lang="en-GB" sz="1800" kern="0" dirty="0" smtClean="0"/>
          </a:p>
          <a:p>
            <a:endParaRPr lang="en-GB" sz="1800" kern="0" dirty="0" smtClean="0"/>
          </a:p>
        </p:txBody>
      </p:sp>
      <p:sp>
        <p:nvSpPr>
          <p:cNvPr id="82947" name="Rectangle 2"/>
          <p:cNvSpPr>
            <a:spLocks noGrp="1" noChangeArrowheads="1"/>
          </p:cNvSpPr>
          <p:nvPr>
            <p:ph type="title"/>
          </p:nvPr>
        </p:nvSpPr>
        <p:spPr>
          <a:xfrm>
            <a:off x="196342" y="620688"/>
            <a:ext cx="2126580" cy="1201316"/>
          </a:xfrm>
          <a:solidFill>
            <a:schemeClr val="bg1"/>
          </a:solidFill>
        </p:spPr>
        <p:txBody>
          <a:bodyPr/>
          <a:lstStyle/>
          <a:p>
            <a:r>
              <a:rPr lang="en-GB" dirty="0" smtClean="0">
                <a:solidFill>
                  <a:schemeClr val="tx1"/>
                </a:solidFill>
                <a:latin typeface="Arial Black" pitchFamily="34" charset="0"/>
              </a:rPr>
              <a:t>Energy, Space and Time</a:t>
            </a:r>
            <a:br>
              <a:rPr lang="en-GB" dirty="0" smtClean="0">
                <a:solidFill>
                  <a:schemeClr val="tx1"/>
                </a:solidFill>
                <a:latin typeface="Arial Black" pitchFamily="34" charset="0"/>
              </a:rPr>
            </a:br>
            <a:r>
              <a:rPr lang="en-GB" dirty="0">
                <a:solidFill>
                  <a:schemeClr val="tx1"/>
                </a:solidFill>
                <a:latin typeface="Arial Black" pitchFamily="34" charset="0"/>
              </a:rPr>
              <a:t/>
            </a:r>
            <a:br>
              <a:rPr lang="en-GB" dirty="0">
                <a:solidFill>
                  <a:schemeClr val="tx1"/>
                </a:solidFill>
                <a:latin typeface="Arial Black" pitchFamily="34" charset="0"/>
              </a:rPr>
            </a:br>
            <a:r>
              <a:rPr lang="en-GB" dirty="0" smtClean="0">
                <a:solidFill>
                  <a:schemeClr val="tx1"/>
                </a:solidFill>
              </a:rPr>
              <a:t>– renewable electricity trade</a:t>
            </a:r>
          </a:p>
        </p:txBody>
      </p:sp>
    </p:spTree>
    <p:extLst>
      <p:ext uri="{BB962C8B-B14F-4D97-AF65-F5344CB8AC3E}">
        <p14:creationId xmlns:p14="http://schemas.microsoft.com/office/powerpoint/2010/main" val="2496239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8229600" cy="576064"/>
          </a:xfrm>
        </p:spPr>
        <p:txBody>
          <a:bodyPr>
            <a:normAutofit/>
          </a:bodyPr>
          <a:lstStyle/>
          <a:p>
            <a:r>
              <a:rPr lang="en-GB" b="1" dirty="0" smtClean="0"/>
              <a:t>Conclusions</a:t>
            </a:r>
            <a:endParaRPr lang="en-GB" b="1" dirty="0"/>
          </a:p>
        </p:txBody>
      </p:sp>
      <p:sp>
        <p:nvSpPr>
          <p:cNvPr id="3" name="Content Placeholder 2"/>
          <p:cNvSpPr>
            <a:spLocks noGrp="1"/>
          </p:cNvSpPr>
          <p:nvPr>
            <p:ph idx="1"/>
          </p:nvPr>
        </p:nvSpPr>
        <p:spPr>
          <a:xfrm>
            <a:off x="539552" y="1556792"/>
            <a:ext cx="8363272" cy="4680520"/>
          </a:xfrm>
        </p:spPr>
        <p:txBody>
          <a:bodyPr>
            <a:noAutofit/>
          </a:bodyPr>
          <a:lstStyle/>
          <a:p>
            <a:r>
              <a:rPr lang="en-GB" sz="2000" dirty="0" smtClean="0"/>
              <a:t>Have to consider whole system dynamics from minutes to years, as driven by people, weather and technologies – national and international</a:t>
            </a:r>
          </a:p>
          <a:p>
            <a:endParaRPr lang="en-GB" sz="2000" dirty="0" smtClean="0"/>
          </a:p>
          <a:p>
            <a:r>
              <a:rPr lang="en-GB" sz="2000" dirty="0"/>
              <a:t>Ensure security in stress </a:t>
            </a:r>
            <a:r>
              <a:rPr lang="en-GB" sz="2000" dirty="0" smtClean="0"/>
              <a:t>conditions</a:t>
            </a:r>
          </a:p>
          <a:p>
            <a:endParaRPr lang="en-GB" sz="2000" dirty="0"/>
          </a:p>
          <a:p>
            <a:r>
              <a:rPr lang="en-GB" sz="2000" dirty="0" smtClean="0"/>
              <a:t>Whole </a:t>
            </a:r>
            <a:r>
              <a:rPr lang="en-GB" sz="2000" dirty="0"/>
              <a:t>system control algorithms hard to </a:t>
            </a:r>
            <a:r>
              <a:rPr lang="en-GB" sz="2000" dirty="0" smtClean="0"/>
              <a:t>devise for modelling – and how to implement in society?</a:t>
            </a:r>
            <a:endParaRPr lang="en-GB" sz="2000" dirty="0"/>
          </a:p>
          <a:p>
            <a:endParaRPr lang="en-GB" sz="2000" dirty="0" smtClean="0"/>
          </a:p>
          <a:p>
            <a:r>
              <a:rPr lang="en-GB" sz="2000" dirty="0" smtClean="0"/>
              <a:t>Need </a:t>
            </a:r>
            <a:r>
              <a:rPr lang="en-GB" sz="2000" dirty="0"/>
              <a:t>to optimise configuration and control at the same time against given policy </a:t>
            </a:r>
            <a:r>
              <a:rPr lang="en-GB" sz="2000" dirty="0" smtClean="0"/>
              <a:t>objectives</a:t>
            </a:r>
          </a:p>
          <a:p>
            <a:endParaRPr lang="en-GB" sz="2000" dirty="0" smtClean="0"/>
          </a:p>
          <a:p>
            <a:r>
              <a:rPr lang="en-GB" sz="2000" dirty="0" smtClean="0"/>
              <a:t>Whole </a:t>
            </a:r>
            <a:r>
              <a:rPr lang="en-GB" sz="2000" dirty="0"/>
              <a:t>system </a:t>
            </a:r>
            <a:r>
              <a:rPr lang="en-GB" sz="2000" dirty="0" smtClean="0"/>
              <a:t>modelling essential for stakeholders to design future systems</a:t>
            </a:r>
            <a:endParaRPr lang="en-GB" sz="2000" dirty="0"/>
          </a:p>
          <a:p>
            <a:pPr marL="0" indent="0">
              <a:buNone/>
            </a:pPr>
            <a:endParaRPr lang="en-GB" sz="2000" dirty="0"/>
          </a:p>
        </p:txBody>
      </p:sp>
      <p:pic>
        <p:nvPicPr>
          <p:cNvPr id="8" name="Picture 7"/>
          <p:cNvPicPr>
            <a:picLocks noChangeAspect="1"/>
          </p:cNvPicPr>
          <p:nvPr/>
        </p:nvPicPr>
        <p:blipFill>
          <a:blip r:embed="rId3"/>
          <a:stretch>
            <a:fillRect/>
          </a:stretch>
        </p:blipFill>
        <p:spPr>
          <a:xfrm>
            <a:off x="8316416" y="591314"/>
            <a:ext cx="864096" cy="641442"/>
          </a:xfrm>
          <a:prstGeom prst="rect">
            <a:avLst/>
          </a:prstGeom>
        </p:spPr>
      </p:pic>
    </p:spTree>
    <p:extLst>
      <p:ext uri="{BB962C8B-B14F-4D97-AF65-F5344CB8AC3E}">
        <p14:creationId xmlns:p14="http://schemas.microsoft.com/office/powerpoint/2010/main" val="1573573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65" y="548323"/>
            <a:ext cx="8489950" cy="1008063"/>
          </a:xfrm>
        </p:spPr>
        <p:txBody>
          <a:bodyPr/>
          <a:lstStyle/>
          <a:p>
            <a:r>
              <a:rPr lang="en-GB" dirty="0" smtClean="0"/>
              <a:t>Rates of stock  change over years</a:t>
            </a:r>
          </a:p>
        </p:txBody>
      </p:sp>
      <p:sp>
        <p:nvSpPr>
          <p:cNvPr id="4" name="Slide Number Placeholder 3"/>
          <p:cNvSpPr>
            <a:spLocks noGrp="1"/>
          </p:cNvSpPr>
          <p:nvPr>
            <p:ph type="sldNum" sz="quarter" idx="4294967295"/>
          </p:nvPr>
        </p:nvSpPr>
        <p:spPr>
          <a:xfrm>
            <a:off x="7010400" y="6572272"/>
            <a:ext cx="2133600" cy="285728"/>
          </a:xfrm>
          <a:prstGeom prst="rect">
            <a:avLst/>
          </a:prstGeom>
        </p:spPr>
        <p:txBody>
          <a:bodyPr/>
          <a:lstStyle/>
          <a:p>
            <a:fld id="{70E2A97C-DA7A-459D-BEB2-C467076B0435}" type="slidenum">
              <a:rPr lang="en-GB" smtClean="0"/>
              <a:pPr/>
              <a:t>15</a:t>
            </a:fld>
            <a:endParaRPr lang="en-GB"/>
          </a:p>
        </p:txBody>
      </p:sp>
      <p:sp>
        <p:nvSpPr>
          <p:cNvPr id="5" name="Content Placeholder 4"/>
          <p:cNvSpPr>
            <a:spLocks noGrp="1"/>
          </p:cNvSpPr>
          <p:nvPr>
            <p:ph idx="1"/>
          </p:nvPr>
        </p:nvSpPr>
        <p:spPr>
          <a:xfrm>
            <a:off x="317674" y="1268512"/>
            <a:ext cx="8489950" cy="4176712"/>
          </a:xfrm>
        </p:spPr>
        <p:txBody>
          <a:bodyPr/>
          <a:lstStyle/>
          <a:p>
            <a:pPr marL="0" indent="0">
              <a:buNone/>
            </a:pPr>
            <a:r>
              <a:rPr lang="en-GB" sz="1400" b="1" dirty="0" smtClean="0"/>
              <a:t>People ~80 years				 Dwellings ~ 100 years</a:t>
            </a:r>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r>
              <a:rPr lang="en-GB" sz="1400" b="1" dirty="0" smtClean="0"/>
              <a:t>Aircraft, ships,  power stations ~ 35 years		    Cars, appliances ~15 years	</a:t>
            </a:r>
            <a:endParaRPr lang="en-GB" sz="1400" b="1" dirty="0"/>
          </a:p>
        </p:txBody>
      </p:sp>
      <p:pic>
        <p:nvPicPr>
          <p:cNvPr id="6" name="Picture 6"/>
          <p:cNvPicPr>
            <a:picLocks noChangeAspect="1" noChangeArrowheads="1"/>
          </p:cNvPicPr>
          <p:nvPr/>
        </p:nvPicPr>
        <p:blipFill>
          <a:blip r:embed="rId3" cstate="print"/>
          <a:srcRect t="8038" r="9677"/>
          <a:stretch>
            <a:fillRect/>
          </a:stretch>
        </p:blipFill>
        <p:spPr bwMode="auto">
          <a:xfrm>
            <a:off x="4860032" y="4321572"/>
            <a:ext cx="3695700" cy="256381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09117" y="1556386"/>
            <a:ext cx="3822610" cy="2374754"/>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109117" y="4365104"/>
            <a:ext cx="4393423" cy="2299923"/>
          </a:xfrm>
          <a:prstGeom prst="rect">
            <a:avLst/>
          </a:prstGeom>
          <a:noFill/>
          <a:ln w="9525">
            <a:noFill/>
            <a:miter lim="800000"/>
            <a:headEnd/>
            <a:tailEnd/>
          </a:ln>
        </p:spPr>
      </p:pic>
      <p:pic>
        <p:nvPicPr>
          <p:cNvPr id="10" name="Picture 12"/>
          <p:cNvPicPr>
            <a:picLocks noChangeAspect="1" noChangeArrowheads="1"/>
          </p:cNvPicPr>
          <p:nvPr/>
        </p:nvPicPr>
        <p:blipFill rotWithShape="1">
          <a:blip r:embed="rId6">
            <a:extLst>
              <a:ext uri="{28A0092B-C50C-407E-A947-70E740481C1C}">
                <a14:useLocalDpi xmlns:a14="http://schemas.microsoft.com/office/drawing/2010/main" val="0"/>
              </a:ext>
            </a:extLst>
          </a:blip>
          <a:srcRect l="1" t="11622" r="51653" b="-5437"/>
          <a:stretch/>
        </p:blipFill>
        <p:spPr bwMode="auto">
          <a:xfrm>
            <a:off x="4974529" y="1484784"/>
            <a:ext cx="3413896" cy="253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7"/>
          <a:stretch>
            <a:fillRect/>
          </a:stretch>
        </p:blipFill>
        <p:spPr>
          <a:xfrm>
            <a:off x="8316416" y="548680"/>
            <a:ext cx="864096" cy="641442"/>
          </a:xfrm>
          <a:prstGeom prst="rect">
            <a:avLst/>
          </a:prstGeom>
        </p:spPr>
      </p:pic>
    </p:spTree>
    <p:extLst>
      <p:ext uri="{BB962C8B-B14F-4D97-AF65-F5344CB8AC3E}">
        <p14:creationId xmlns:p14="http://schemas.microsoft.com/office/powerpoint/2010/main" val="2967918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3E3D7EC-1806-43D7-9F38-13296ECA1520}" type="slidenum">
              <a:rPr lang="en-US" smtClean="0"/>
              <a:pPr eaLnBrk="1" hangingPunct="1"/>
              <a:t>16</a:t>
            </a:fld>
            <a:endParaRPr lang="en-US" smtClean="0"/>
          </a:p>
        </p:txBody>
      </p:sp>
      <p:sp>
        <p:nvSpPr>
          <p:cNvPr id="2" name="Rectangle 1"/>
          <p:cNvSpPr/>
          <p:nvPr/>
        </p:nvSpPr>
        <p:spPr>
          <a:xfrm>
            <a:off x="1064102" y="2924944"/>
            <a:ext cx="2211611" cy="1200329"/>
          </a:xfrm>
          <a:prstGeom prst="rect">
            <a:avLst/>
          </a:prstGeom>
        </p:spPr>
        <p:txBody>
          <a:bodyPr wrap="square">
            <a:spAutoFit/>
          </a:bodyPr>
          <a:lstStyle/>
          <a:p>
            <a:pPr>
              <a:defRPr/>
            </a:pPr>
            <a:r>
              <a:rPr lang="en-GB" sz="1200" dirty="0">
                <a:ea typeface="ＭＳ Ｐゴシック" pitchFamily="34" charset="-128"/>
              </a:rPr>
              <a:t>Electricity:</a:t>
            </a:r>
          </a:p>
          <a:p>
            <a:pPr marL="285750" indent="-285750">
              <a:buFont typeface="Arial" pitchFamily="34" charset="0"/>
              <a:buChar char="•"/>
              <a:defRPr/>
            </a:pPr>
            <a:r>
              <a:rPr lang="en-GB" sz="1200" dirty="0" smtClean="0">
                <a:ea typeface="ＭＳ Ｐゴシック" pitchFamily="34" charset="-128"/>
              </a:rPr>
              <a:t>Demand</a:t>
            </a:r>
          </a:p>
          <a:p>
            <a:pPr marL="285750" indent="-285750">
              <a:buFont typeface="Arial" pitchFamily="34" charset="0"/>
              <a:buChar char="•"/>
              <a:defRPr/>
            </a:pPr>
            <a:r>
              <a:rPr lang="en-GB" sz="1200" dirty="0" smtClean="0">
                <a:ea typeface="ＭＳ Ｐゴシック" pitchFamily="34" charset="-128"/>
              </a:rPr>
              <a:t>CHP</a:t>
            </a:r>
            <a:endParaRPr lang="en-GB" sz="1200" dirty="0">
              <a:ea typeface="ＭＳ Ｐゴシック" pitchFamily="34" charset="-128"/>
            </a:endParaRPr>
          </a:p>
          <a:p>
            <a:pPr marL="285750" indent="-285750">
              <a:buFont typeface="Arial" pitchFamily="34" charset="0"/>
              <a:buChar char="•"/>
              <a:defRPr/>
            </a:pPr>
            <a:r>
              <a:rPr lang="en-GB" sz="1200" dirty="0" smtClean="0">
                <a:ea typeface="ＭＳ Ｐゴシック" pitchFamily="34" charset="-128"/>
              </a:rPr>
              <a:t>Renewables</a:t>
            </a:r>
          </a:p>
          <a:p>
            <a:pPr marL="285750" indent="-285750">
              <a:buFont typeface="Arial" pitchFamily="34" charset="0"/>
              <a:buChar char="•"/>
              <a:defRPr/>
            </a:pPr>
            <a:r>
              <a:rPr lang="en-GB" sz="1200" dirty="0" err="1" smtClean="0">
                <a:ea typeface="ＭＳ Ｐゴシック" pitchFamily="34" charset="-128"/>
              </a:rPr>
              <a:t>Dispatchable</a:t>
            </a:r>
            <a:r>
              <a:rPr lang="en-GB" sz="1200" dirty="0" smtClean="0">
                <a:ea typeface="ＭＳ Ｐゴシック" pitchFamily="34" charset="-128"/>
              </a:rPr>
              <a:t> supply</a:t>
            </a:r>
            <a:endParaRPr lang="en-GB" sz="1200" dirty="0">
              <a:ea typeface="ＭＳ Ｐゴシック" pitchFamily="34" charset="-128"/>
            </a:endParaRPr>
          </a:p>
          <a:p>
            <a:pPr marL="285750" indent="-285750">
              <a:buFont typeface="Arial" pitchFamily="34" charset="0"/>
              <a:buChar char="•"/>
              <a:defRPr/>
            </a:pPr>
            <a:r>
              <a:rPr lang="en-GB" sz="1200" dirty="0">
                <a:ea typeface="ＭＳ Ｐゴシック" pitchFamily="34" charset="-128"/>
              </a:rPr>
              <a:t>Trade</a:t>
            </a:r>
          </a:p>
        </p:txBody>
      </p:sp>
      <p:sp>
        <p:nvSpPr>
          <p:cNvPr id="65541" name="Title 2"/>
          <p:cNvSpPr txBox="1">
            <a:spLocks/>
          </p:cNvSpPr>
          <p:nvPr/>
        </p:nvSpPr>
        <p:spPr bwMode="auto">
          <a:xfrm>
            <a:off x="28082" y="620688"/>
            <a:ext cx="313501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dirty="0"/>
              <a:t>National electricity </a:t>
            </a:r>
            <a:r>
              <a:rPr lang="en-GB" dirty="0" smtClean="0"/>
              <a:t>supply</a:t>
            </a:r>
          </a:p>
          <a:p>
            <a:r>
              <a:rPr lang="en-GB" sz="1400" dirty="0" smtClean="0"/>
              <a:t>2050 </a:t>
            </a:r>
            <a:r>
              <a:rPr lang="en-GB" sz="1400" dirty="0"/>
              <a:t>– one day for months 1,4,7, 10 ; modelled at 10 min intervals</a:t>
            </a:r>
          </a:p>
        </p:txBody>
      </p:sp>
      <p:sp>
        <p:nvSpPr>
          <p:cNvPr id="65544" name="Rectangle 13"/>
          <p:cNvSpPr>
            <a:spLocks noChangeArrowheads="1"/>
          </p:cNvSpPr>
          <p:nvPr/>
        </p:nvSpPr>
        <p:spPr bwMode="auto">
          <a:xfrm>
            <a:off x="-3176" y="1900238"/>
            <a:ext cx="2774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200" b="1" dirty="0"/>
              <a:t>Smart grid algorithm applied to match demand and supply with </a:t>
            </a:r>
            <a:r>
              <a:rPr lang="en-GB" sz="1200" b="1" dirty="0" smtClean="0"/>
              <a:t>storage.</a:t>
            </a:r>
            <a:endParaRPr lang="en-GB" sz="1200" b="1"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472" y="478954"/>
            <a:ext cx="6084168" cy="33753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771" y="4125273"/>
            <a:ext cx="4925870" cy="27327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125274"/>
            <a:ext cx="4901924" cy="27194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014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6B16E6E-2774-439F-B85C-D877B2711652}" type="slidenum">
              <a:rPr lang="en-US" smtClean="0"/>
              <a:pPr eaLnBrk="1" hangingPunct="1"/>
              <a:t>17</a:t>
            </a:fld>
            <a:endParaRPr lang="en-US" smtClean="0"/>
          </a:p>
        </p:txBody>
      </p:sp>
      <p:sp>
        <p:nvSpPr>
          <p:cNvPr id="62467" name="Title 2"/>
          <p:cNvSpPr txBox="1">
            <a:spLocks/>
          </p:cNvSpPr>
          <p:nvPr/>
        </p:nvSpPr>
        <p:spPr bwMode="auto">
          <a:xfrm>
            <a:off x="6994" y="620688"/>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STORAGE CONTROL ALGORITHMS </a:t>
            </a:r>
          </a:p>
          <a:p>
            <a:endParaRPr lang="en-GB" b="1" dirty="0" smtClean="0">
              <a:solidFill>
                <a:schemeClr val="tx2"/>
              </a:solidFill>
            </a:endParaRPr>
          </a:p>
        </p:txBody>
      </p:sp>
      <p:sp>
        <p:nvSpPr>
          <p:cNvPr id="2" name="Rectangle 1"/>
          <p:cNvSpPr/>
          <p:nvPr/>
        </p:nvSpPr>
        <p:spPr>
          <a:xfrm>
            <a:off x="0" y="980728"/>
            <a:ext cx="8496944" cy="5509200"/>
          </a:xfrm>
          <a:prstGeom prst="rect">
            <a:avLst/>
          </a:prstGeom>
        </p:spPr>
        <p:txBody>
          <a:bodyPr wrap="square">
            <a:spAutoFit/>
          </a:bodyPr>
          <a:lstStyle/>
          <a:p>
            <a:endParaRPr lang="en-GB" b="1" dirty="0" smtClean="0">
              <a:solidFill>
                <a:schemeClr val="tx2"/>
              </a:solidFill>
            </a:endParaRPr>
          </a:p>
          <a:p>
            <a:r>
              <a:rPr lang="en-GB" b="1" dirty="0" smtClean="0">
                <a:solidFill>
                  <a:schemeClr val="tx2"/>
                </a:solidFill>
              </a:rPr>
              <a:t>Example </a:t>
            </a:r>
            <a:r>
              <a:rPr lang="en-GB" b="1" dirty="0">
                <a:solidFill>
                  <a:schemeClr val="tx2"/>
                </a:solidFill>
              </a:rPr>
              <a:t>1: </a:t>
            </a:r>
            <a:r>
              <a:rPr lang="en-GB" b="1" dirty="0" smtClean="0">
                <a:solidFill>
                  <a:schemeClr val="tx2"/>
                </a:solidFill>
              </a:rPr>
              <a:t>Sequential </a:t>
            </a:r>
            <a:r>
              <a:rPr lang="en-GB" b="1" dirty="0">
                <a:solidFill>
                  <a:schemeClr val="tx2"/>
                </a:solidFill>
              </a:rPr>
              <a:t>surplus renewable electricity allocation to </a:t>
            </a:r>
            <a:r>
              <a:rPr lang="en-GB" b="1" dirty="0" smtClean="0">
                <a:solidFill>
                  <a:schemeClr val="tx2"/>
                </a:solidFill>
              </a:rPr>
              <a:t>stores</a:t>
            </a:r>
          </a:p>
          <a:p>
            <a:endParaRPr lang="en-GB" dirty="0">
              <a:solidFill>
                <a:schemeClr val="tx2"/>
              </a:solidFill>
            </a:endParaRPr>
          </a:p>
          <a:p>
            <a:endParaRPr lang="en-GB" sz="1400" b="1" dirty="0"/>
          </a:p>
          <a:p>
            <a:r>
              <a:rPr lang="en-GB" sz="1600" b="1" dirty="0" smtClean="0"/>
              <a:t>The surplus to store control </a:t>
            </a:r>
            <a:r>
              <a:rPr lang="en-GB" sz="1600" b="1" dirty="0"/>
              <a:t>algorithm </a:t>
            </a:r>
            <a:r>
              <a:rPr lang="en-GB" sz="1600" b="1" dirty="0" smtClean="0"/>
              <a:t>allocates any uncontrollable electricity </a:t>
            </a:r>
            <a:r>
              <a:rPr lang="en-GB" sz="1600" b="1" dirty="0"/>
              <a:t>surplus to </a:t>
            </a:r>
            <a:r>
              <a:rPr lang="en-GB" sz="1600" b="1" dirty="0" smtClean="0"/>
              <a:t>flows with storage – heating, EVs, district heating, synthetic fuel production</a:t>
            </a:r>
          </a:p>
          <a:p>
            <a:endParaRPr lang="en-GB" sz="1600" b="1" dirty="0" smtClean="0"/>
          </a:p>
          <a:p>
            <a:pPr marL="228600" indent="-228600">
              <a:buFont typeface="+mj-lt"/>
              <a:buAutoNum type="arabicPeriod"/>
            </a:pPr>
            <a:r>
              <a:rPr lang="en-GB" sz="1600" dirty="0"/>
              <a:t>The </a:t>
            </a:r>
            <a:r>
              <a:rPr lang="en-GB" sz="1600" dirty="0" smtClean="0"/>
              <a:t>surplus </a:t>
            </a:r>
            <a:r>
              <a:rPr lang="en-GB" sz="1600" dirty="0"/>
              <a:t>is </a:t>
            </a:r>
            <a:r>
              <a:rPr lang="en-GB" sz="1600" dirty="0" smtClean="0"/>
              <a:t>sequentially allocated according </a:t>
            </a:r>
            <a:r>
              <a:rPr lang="en-GB" sz="1600" dirty="0"/>
              <a:t>to </a:t>
            </a:r>
            <a:r>
              <a:rPr lang="en-GB" sz="1600" dirty="0" smtClean="0"/>
              <a:t>proximity to service, energy </a:t>
            </a:r>
            <a:r>
              <a:rPr lang="en-GB" sz="1600" dirty="0"/>
              <a:t>store size and the availability of </a:t>
            </a:r>
            <a:r>
              <a:rPr lang="en-GB" sz="1600" dirty="0" smtClean="0"/>
              <a:t>multi-fuelling:</a:t>
            </a:r>
          </a:p>
          <a:p>
            <a:pPr marL="857250" lvl="1" indent="-400050">
              <a:buFont typeface="+mj-lt"/>
              <a:buAutoNum type="romanLcPeriod"/>
            </a:pPr>
            <a:r>
              <a:rPr lang="en-GB" sz="1600" dirty="0" smtClean="0"/>
              <a:t>domestic (heat stores)</a:t>
            </a:r>
          </a:p>
          <a:p>
            <a:pPr marL="857250" lvl="1" indent="-400050">
              <a:buFont typeface="+mj-lt"/>
              <a:buAutoNum type="romanLcPeriod"/>
            </a:pPr>
            <a:r>
              <a:rPr lang="en-GB" sz="1600" dirty="0" smtClean="0"/>
              <a:t>electric vehicle (batteries)</a:t>
            </a:r>
          </a:p>
          <a:p>
            <a:pPr marL="857250" lvl="1" indent="-400050">
              <a:buFont typeface="+mj-lt"/>
              <a:buAutoNum type="romanLcPeriod"/>
            </a:pPr>
            <a:r>
              <a:rPr lang="en-GB" sz="1600" dirty="0" smtClean="0"/>
              <a:t>services (heat stores)</a:t>
            </a:r>
          </a:p>
          <a:p>
            <a:pPr marL="857250" lvl="1" indent="-400050">
              <a:buFont typeface="+mj-lt"/>
              <a:buAutoNum type="romanLcPeriod"/>
            </a:pPr>
            <a:r>
              <a:rPr lang="en-GB" sz="1600" dirty="0" smtClean="0"/>
              <a:t>industry (heat stores)</a:t>
            </a:r>
          </a:p>
          <a:p>
            <a:pPr marL="857250" lvl="1" indent="-400050">
              <a:buFont typeface="+mj-lt"/>
              <a:buAutoNum type="romanLcPeriod"/>
            </a:pPr>
            <a:r>
              <a:rPr lang="en-GB" sz="1600" dirty="0" smtClean="0"/>
              <a:t>district </a:t>
            </a:r>
            <a:r>
              <a:rPr lang="en-GB" sz="1600" dirty="0"/>
              <a:t>heating </a:t>
            </a:r>
            <a:r>
              <a:rPr lang="en-GB" sz="1600" dirty="0" smtClean="0"/>
              <a:t>(heat stores)</a:t>
            </a:r>
          </a:p>
          <a:p>
            <a:pPr marL="857250" lvl="1" indent="-400050">
              <a:buFont typeface="+mj-lt"/>
              <a:buAutoNum type="romanLcPeriod"/>
            </a:pPr>
            <a:r>
              <a:rPr lang="en-GB" sz="1600" dirty="0" smtClean="0"/>
              <a:t>synthetic fuels (chemical stores)</a:t>
            </a:r>
            <a:endParaRPr lang="en-GB" sz="1600" dirty="0"/>
          </a:p>
          <a:p>
            <a:pPr marL="857250" lvl="1" indent="-400050">
              <a:buFont typeface="+mj-lt"/>
              <a:buAutoNum type="romanLcPeriod"/>
            </a:pPr>
            <a:r>
              <a:rPr lang="en-GB" sz="1600" dirty="0" smtClean="0"/>
              <a:t>electricity system storage (e.g. pumped storage)</a:t>
            </a:r>
          </a:p>
          <a:p>
            <a:pPr marL="228600" indent="-228600">
              <a:buFont typeface="+mj-lt"/>
              <a:buAutoNum type="arabicPeriod"/>
            </a:pPr>
            <a:endParaRPr lang="en-GB" sz="1600" dirty="0" smtClean="0"/>
          </a:p>
          <a:p>
            <a:pPr marL="228600" indent="-228600">
              <a:buFont typeface="+mj-lt"/>
              <a:buAutoNum type="arabicPeriod"/>
            </a:pPr>
            <a:endParaRPr lang="en-GB" sz="1600" dirty="0"/>
          </a:p>
          <a:p>
            <a:pPr marL="228600" indent="-228600">
              <a:buFont typeface="+mj-lt"/>
              <a:buAutoNum type="arabicPeriod"/>
            </a:pPr>
            <a:r>
              <a:rPr lang="en-GB" sz="1600" dirty="0" smtClean="0"/>
              <a:t>If all demands are met and stores or input capacities are full, any remaining surplus is exported or spilled</a:t>
            </a:r>
            <a:endParaRPr lang="en-GB" sz="1400" dirty="0" smtClean="0"/>
          </a:p>
          <a:p>
            <a:pPr marL="171450" indent="-171450">
              <a:buFont typeface="Arial" pitchFamily="34" charset="0"/>
              <a:buChar char="•"/>
            </a:pPr>
            <a:endParaRPr lang="en-GB" sz="1400" dirty="0"/>
          </a:p>
          <a:p>
            <a:pPr marL="171450" indent="-171450">
              <a:buFont typeface="Arial" pitchFamily="34" charset="0"/>
              <a:buChar char="•"/>
            </a:pPr>
            <a:endParaRPr lang="en-GB" sz="1400" dirty="0" smtClean="0"/>
          </a:p>
        </p:txBody>
      </p:sp>
    </p:spTree>
    <p:extLst>
      <p:ext uri="{BB962C8B-B14F-4D97-AF65-F5344CB8AC3E}">
        <p14:creationId xmlns:p14="http://schemas.microsoft.com/office/powerpoint/2010/main" val="440276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p:cNvSpPr>
            <a:spLocks noGrp="1"/>
          </p:cNvSpPr>
          <p:nvPr>
            <p:ph type="title"/>
          </p:nvPr>
        </p:nvSpPr>
        <p:spPr>
          <a:xfrm>
            <a:off x="323850" y="763588"/>
            <a:ext cx="8489950" cy="1009650"/>
          </a:xfrm>
        </p:spPr>
        <p:txBody>
          <a:bodyPr/>
          <a:lstStyle/>
          <a:p>
            <a:r>
              <a:rPr lang="en-GB" sz="2400" b="1" dirty="0" smtClean="0"/>
              <a:t>Optimising storage configuration for whole system</a:t>
            </a:r>
          </a:p>
        </p:txBody>
      </p:sp>
      <p:sp>
        <p:nvSpPr>
          <p:cNvPr id="37891" name="TextBox 4"/>
          <p:cNvSpPr txBox="1">
            <a:spLocks noChangeArrowheads="1"/>
          </p:cNvSpPr>
          <p:nvPr/>
        </p:nvSpPr>
        <p:spPr bwMode="auto">
          <a:xfrm>
            <a:off x="250825" y="1341438"/>
            <a:ext cx="8424863"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r>
              <a:rPr lang="en-GB" b="1" dirty="0" smtClean="0"/>
              <a:t>What types and sizes of stores connected where in the energy system? </a:t>
            </a:r>
          </a:p>
          <a:p>
            <a:pPr eaLnBrk="1" hangingPunct="1">
              <a:defRPr/>
            </a:pPr>
            <a:endParaRPr lang="en-GB" b="1" dirty="0"/>
          </a:p>
          <a:p>
            <a:pPr eaLnBrk="1" hangingPunct="1">
              <a:defRPr/>
            </a:pPr>
            <a:r>
              <a:rPr lang="en-GB" b="1" dirty="0" smtClean="0"/>
              <a:t>How do we optimise?</a:t>
            </a:r>
          </a:p>
          <a:p>
            <a:pPr eaLnBrk="1" hangingPunct="1">
              <a:defRPr/>
            </a:pPr>
            <a:endParaRPr lang="en-GB" b="1" dirty="0"/>
          </a:p>
          <a:p>
            <a:pPr eaLnBrk="1" hangingPunct="1">
              <a:defRPr/>
            </a:pPr>
            <a:r>
              <a:rPr lang="en-GB" b="1" dirty="0" smtClean="0"/>
              <a:t>1. Accurately simulate whole energy system dynamics over short time steps. </a:t>
            </a:r>
          </a:p>
          <a:p>
            <a:pPr eaLnBrk="1" hangingPunct="1">
              <a:defRPr/>
            </a:pPr>
            <a:r>
              <a:rPr lang="en-GB" dirty="0" smtClean="0">
                <a:solidFill>
                  <a:srgbClr val="FF0000"/>
                </a:solidFill>
              </a:rPr>
              <a:t>Quite difficult if transmission included as spatial dimension then needed</a:t>
            </a:r>
          </a:p>
          <a:p>
            <a:pPr eaLnBrk="1" hangingPunct="1">
              <a:defRPr/>
            </a:pPr>
            <a:endParaRPr lang="en-GB" b="1" dirty="0"/>
          </a:p>
          <a:p>
            <a:pPr eaLnBrk="1" hangingPunct="1">
              <a:defRPr/>
            </a:pPr>
            <a:r>
              <a:rPr lang="en-GB" b="1" dirty="0" smtClean="0"/>
              <a:t>2. Optimise dynamic system.</a:t>
            </a:r>
          </a:p>
          <a:p>
            <a:pPr eaLnBrk="1" hangingPunct="1">
              <a:defRPr/>
            </a:pPr>
            <a:r>
              <a:rPr lang="en-GB" b="1" dirty="0" smtClean="0">
                <a:solidFill>
                  <a:srgbClr val="FF0000"/>
                </a:solidFill>
              </a:rPr>
              <a:t>Very </a:t>
            </a:r>
            <a:r>
              <a:rPr lang="en-GB" b="1" dirty="0">
                <a:solidFill>
                  <a:srgbClr val="FF0000"/>
                </a:solidFill>
              </a:rPr>
              <a:t>difficult– system is non-linear over perhaps 500-5000 time steps</a:t>
            </a:r>
            <a:r>
              <a:rPr lang="en-GB" b="1" dirty="0" smtClean="0">
                <a:solidFill>
                  <a:srgbClr val="FF0000"/>
                </a:solidFill>
              </a:rPr>
              <a:t>.</a:t>
            </a:r>
          </a:p>
          <a:p>
            <a:pPr eaLnBrk="1" hangingPunct="1">
              <a:defRPr/>
            </a:pPr>
            <a:endParaRPr lang="en-GB" b="1" dirty="0"/>
          </a:p>
          <a:p>
            <a:pPr marL="342900" indent="-342900" eaLnBrk="1" hangingPunct="1">
              <a:buFont typeface="Arial" panose="020B0604020202020204" pitchFamily="34" charset="0"/>
              <a:buChar char="•"/>
              <a:defRPr/>
            </a:pPr>
            <a:r>
              <a:rPr lang="en-GB" b="1" dirty="0" smtClean="0">
                <a:solidFill>
                  <a:srgbClr val="FF0000"/>
                </a:solidFill>
              </a:rPr>
              <a:t>Transmission </a:t>
            </a:r>
            <a:r>
              <a:rPr lang="en-GB" b="1" dirty="0">
                <a:solidFill>
                  <a:srgbClr val="FF0000"/>
                </a:solidFill>
              </a:rPr>
              <a:t>interconnection can produce most of the same benefits – how much storage, how much transmission?</a:t>
            </a:r>
            <a:endParaRPr lang="en-GB" b="1" dirty="0"/>
          </a:p>
          <a:p>
            <a:pPr marL="342900" indent="-342900" eaLnBrk="1" hangingPunct="1">
              <a:buFont typeface="Arial" panose="020B0604020202020204" pitchFamily="34" charset="0"/>
              <a:buChar char="•"/>
              <a:defRPr/>
            </a:pPr>
            <a:endParaRPr lang="en-GB" b="1" dirty="0" smtClean="0">
              <a:solidFill>
                <a:srgbClr val="FF0000"/>
              </a:solidFill>
            </a:endParaRPr>
          </a:p>
          <a:p>
            <a:pPr marL="342900" indent="-342900" eaLnBrk="1" hangingPunct="1">
              <a:buFont typeface="Arial" panose="020B0604020202020204" pitchFamily="34" charset="0"/>
              <a:buChar char="•"/>
              <a:defRPr/>
            </a:pPr>
            <a:r>
              <a:rPr lang="en-GB" b="1" dirty="0" smtClean="0">
                <a:solidFill>
                  <a:srgbClr val="FF0000"/>
                </a:solidFill>
              </a:rPr>
              <a:t>Should optimise whole system configuration and control at the same time</a:t>
            </a:r>
          </a:p>
          <a:p>
            <a:pPr eaLnBrk="1" hangingPunct="1">
              <a:defRPr/>
            </a:pPr>
            <a:endParaRPr lang="en-GB" b="1" dirty="0" smtClean="0"/>
          </a:p>
          <a:p>
            <a:pPr eaLnBrk="1" hangingPunct="1">
              <a:defRPr/>
            </a:pPr>
            <a:endParaRPr lang="en-GB" dirty="0" smtClean="0"/>
          </a:p>
          <a:p>
            <a:pPr eaLnBrk="1" hangingPunct="1">
              <a:defRPr/>
            </a:pPr>
            <a:endParaRPr lang="en-GB" dirty="0" smtClean="0"/>
          </a:p>
        </p:txBody>
      </p:sp>
      <p:sp>
        <p:nvSpPr>
          <p:cNvPr id="61444"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E7175A1-5201-41AE-BECE-CFD68C6AC746}" type="slidenum">
              <a:rPr lang="en-US" smtClean="0"/>
              <a:pPr eaLnBrk="1" hangingPunct="1"/>
              <a:t>18</a:t>
            </a:fld>
            <a:endParaRPr lang="en-US" smtClean="0"/>
          </a:p>
        </p:txBody>
      </p:sp>
    </p:spTree>
    <p:extLst>
      <p:ext uri="{BB962C8B-B14F-4D97-AF65-F5344CB8AC3E}">
        <p14:creationId xmlns:p14="http://schemas.microsoft.com/office/powerpoint/2010/main" val="3329394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68FA9C7D-2645-403A-8E0F-A34EE86E431E}" type="slidenum">
              <a:rPr lang="en-US" smtClean="0"/>
              <a:pPr eaLnBrk="1" hangingPunct="1"/>
              <a:t>2</a:t>
            </a:fld>
            <a:endParaRPr lang="en-US" dirty="0" smtClean="0"/>
          </a:p>
        </p:txBody>
      </p:sp>
      <p:pic>
        <p:nvPicPr>
          <p:cNvPr id="24578" name="Picture 6" descr="C:\Mark\Work\Energy\EnergyModels\DYNEMO\DynEMo_Flow\DynEMo_flo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160" y="1124744"/>
            <a:ext cx="8889336" cy="652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0" y="548680"/>
            <a:ext cx="9315450" cy="1368152"/>
          </a:xfrm>
          <a:solidFill>
            <a:schemeClr val="bg1"/>
          </a:solidFill>
        </p:spPr>
        <p:txBody>
          <a:bodyPr/>
          <a:lstStyle/>
          <a:p>
            <a:r>
              <a:rPr lang="en-GB" dirty="0" smtClean="0">
                <a:latin typeface="Arial Black" pitchFamily="34" charset="0"/>
              </a:rPr>
              <a:t>     The national energy system – dynamic, non-linear</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17" t="14474" r="-648" b="1315"/>
          <a:stretch/>
        </p:blipFill>
        <p:spPr bwMode="auto">
          <a:xfrm>
            <a:off x="1717386" y="908720"/>
            <a:ext cx="5544616" cy="1080120"/>
          </a:xfrm>
          <a:prstGeom prst="rect">
            <a:avLst/>
          </a:prstGeom>
          <a:gradFill>
            <a:gsLst>
              <a:gs pos="0">
                <a:srgbClr val="5E9EFF"/>
              </a:gs>
              <a:gs pos="39999">
                <a:srgbClr val="85C2FF"/>
              </a:gs>
              <a:gs pos="70000">
                <a:srgbClr val="C4D6EB"/>
              </a:gs>
              <a:gs pos="84000">
                <a:srgbClr val="FFEBFA"/>
              </a:gs>
            </a:gsLst>
            <a:lin ang="5400000" scaled="0"/>
          </a:gradFill>
          <a:ln>
            <a:noFill/>
          </a:ln>
          <a:effectLst/>
          <a:extLst/>
        </p:spPr>
      </p:pic>
      <p:pic>
        <p:nvPicPr>
          <p:cNvPr id="6" name="Picture 5"/>
          <p:cNvPicPr>
            <a:picLocks noChangeAspect="1"/>
          </p:cNvPicPr>
          <p:nvPr/>
        </p:nvPicPr>
        <p:blipFill>
          <a:blip r:embed="rId5"/>
          <a:stretch>
            <a:fillRect/>
          </a:stretch>
        </p:blipFill>
        <p:spPr>
          <a:xfrm>
            <a:off x="8316416" y="591314"/>
            <a:ext cx="864096" cy="641442"/>
          </a:xfrm>
          <a:prstGeom prst="rect">
            <a:avLst/>
          </a:prstGeom>
        </p:spPr>
      </p:pic>
    </p:spTree>
    <p:extLst>
      <p:ext uri="{BB962C8B-B14F-4D97-AF65-F5344CB8AC3E}">
        <p14:creationId xmlns:p14="http://schemas.microsoft.com/office/powerpoint/2010/main" val="1948174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6B16E6E-2774-439F-B85C-D877B2711652}" type="slidenum">
              <a:rPr lang="en-US" smtClean="0"/>
              <a:pPr eaLnBrk="1" hangingPunct="1"/>
              <a:t>3</a:t>
            </a:fld>
            <a:endParaRPr lang="en-US" smtClean="0"/>
          </a:p>
        </p:txBody>
      </p:sp>
      <p:sp>
        <p:nvSpPr>
          <p:cNvPr id="62467" name="Title 2"/>
          <p:cNvSpPr txBox="1">
            <a:spLocks/>
          </p:cNvSpPr>
          <p:nvPr/>
        </p:nvSpPr>
        <p:spPr bwMode="auto">
          <a:xfrm>
            <a:off x="182563" y="692150"/>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sz="2000" b="1" dirty="0" smtClean="0">
                <a:solidFill>
                  <a:schemeClr val="tx2"/>
                </a:solidFill>
              </a:rPr>
              <a:t>SCENARIO</a:t>
            </a:r>
            <a:endParaRPr lang="en-GB" b="1" dirty="0" smtClean="0">
              <a:solidFill>
                <a:schemeClr val="tx2"/>
              </a:solidFill>
            </a:endParaRPr>
          </a:p>
          <a:p>
            <a:endParaRPr lang="en-GB" b="1" dirty="0" smtClean="0">
              <a:solidFill>
                <a:schemeClr val="tx2"/>
              </a:solidFill>
            </a:endParaRPr>
          </a:p>
        </p:txBody>
      </p:sp>
      <p:sp>
        <p:nvSpPr>
          <p:cNvPr id="2" name="Rectangle 1"/>
          <p:cNvSpPr/>
          <p:nvPr/>
        </p:nvSpPr>
        <p:spPr>
          <a:xfrm>
            <a:off x="182563" y="1124744"/>
            <a:ext cx="8743950" cy="6109365"/>
          </a:xfrm>
          <a:prstGeom prst="rect">
            <a:avLst/>
          </a:prstGeom>
        </p:spPr>
        <p:txBody>
          <a:bodyPr wrap="square">
            <a:spAutoFit/>
          </a:bodyPr>
          <a:lstStyle/>
          <a:p>
            <a:pPr>
              <a:lnSpc>
                <a:spcPct val="200000"/>
              </a:lnSpc>
            </a:pPr>
            <a:r>
              <a:rPr lang="en-GB" b="1" dirty="0" smtClean="0"/>
              <a:t>OBJECTIVES</a:t>
            </a:r>
          </a:p>
          <a:p>
            <a:pPr>
              <a:lnSpc>
                <a:spcPct val="200000"/>
              </a:lnSpc>
            </a:pPr>
            <a:r>
              <a:rPr lang="en-GB" dirty="0" smtClean="0">
                <a:solidFill>
                  <a:srgbClr val="0070C0"/>
                </a:solidFill>
              </a:rPr>
              <a:t>Society, </a:t>
            </a:r>
            <a:r>
              <a:rPr lang="en-GB" dirty="0" smtClean="0">
                <a:solidFill>
                  <a:srgbClr val="FF0000"/>
                </a:solidFill>
              </a:rPr>
              <a:t>Energy</a:t>
            </a:r>
            <a:r>
              <a:rPr lang="en-GB" dirty="0" smtClean="0"/>
              <a:t>, </a:t>
            </a:r>
            <a:r>
              <a:rPr lang="en-GB" dirty="0">
                <a:solidFill>
                  <a:srgbClr val="00B050"/>
                </a:solidFill>
              </a:rPr>
              <a:t>E</a:t>
            </a:r>
            <a:r>
              <a:rPr lang="en-GB" dirty="0" smtClean="0">
                <a:solidFill>
                  <a:srgbClr val="00B050"/>
                </a:solidFill>
              </a:rPr>
              <a:t>nvironment</a:t>
            </a:r>
          </a:p>
          <a:p>
            <a:pPr>
              <a:lnSpc>
                <a:spcPct val="200000"/>
              </a:lnSpc>
            </a:pPr>
            <a:r>
              <a:rPr lang="en-GB" b="1" dirty="0" smtClean="0"/>
              <a:t>Least cost services </a:t>
            </a:r>
            <a:r>
              <a:rPr lang="en-GB" b="1" dirty="0" smtClean="0"/>
              <a:t>whilst meeting </a:t>
            </a:r>
            <a:r>
              <a:rPr lang="en-GB" b="1" dirty="0" smtClean="0"/>
              <a:t>objectives</a:t>
            </a:r>
          </a:p>
          <a:p>
            <a:pPr>
              <a:lnSpc>
                <a:spcPct val="200000"/>
              </a:lnSpc>
            </a:pPr>
            <a:r>
              <a:rPr lang="en-GB" b="1" dirty="0" smtClean="0"/>
              <a:t>SCENARIO FEATURES</a:t>
            </a:r>
          </a:p>
          <a:p>
            <a:pPr marL="285750" indent="-285750">
              <a:lnSpc>
                <a:spcPct val="150000"/>
              </a:lnSpc>
              <a:buFont typeface="Arial" panose="020B0604020202020204" pitchFamily="34" charset="0"/>
              <a:buChar char="•"/>
            </a:pPr>
            <a:r>
              <a:rPr lang="en-GB" dirty="0" smtClean="0"/>
              <a:t>Energy efficiency</a:t>
            </a:r>
          </a:p>
          <a:p>
            <a:pPr marL="285750" indent="-285750">
              <a:lnSpc>
                <a:spcPct val="200000"/>
              </a:lnSpc>
              <a:buFont typeface="Arial" panose="020B0604020202020204" pitchFamily="34" charset="0"/>
              <a:buChar char="•"/>
            </a:pPr>
            <a:r>
              <a:rPr lang="en-GB" dirty="0" smtClean="0"/>
              <a:t>High renewables: wind, solar, biomass</a:t>
            </a:r>
          </a:p>
          <a:p>
            <a:pPr marL="285750" indent="-285750">
              <a:lnSpc>
                <a:spcPct val="200000"/>
              </a:lnSpc>
              <a:buFont typeface="Arial" panose="020B0604020202020204" pitchFamily="34" charset="0"/>
              <a:buChar char="•"/>
            </a:pPr>
            <a:r>
              <a:rPr lang="en-GB" dirty="0" smtClean="0"/>
              <a:t>Storage, multi-fuelling</a:t>
            </a:r>
          </a:p>
          <a:p>
            <a:pPr marL="285750" indent="-285750">
              <a:lnSpc>
                <a:spcPct val="200000"/>
              </a:lnSpc>
              <a:buFont typeface="Arial" panose="020B0604020202020204" pitchFamily="34" charset="0"/>
              <a:buChar char="•"/>
            </a:pPr>
            <a:r>
              <a:rPr lang="en-GB" dirty="0" smtClean="0"/>
              <a:t>International connection</a:t>
            </a:r>
          </a:p>
          <a:p>
            <a:pPr>
              <a:lnSpc>
                <a:spcPct val="200000"/>
              </a:lnSpc>
            </a:pPr>
            <a:endParaRPr lang="en-GB" b="1" dirty="0" smtClean="0">
              <a:solidFill>
                <a:srgbClr val="FF0000"/>
              </a:solidFill>
            </a:endParaRPr>
          </a:p>
          <a:p>
            <a:pPr algn="ctr">
              <a:lnSpc>
                <a:spcPct val="200000"/>
              </a:lnSpc>
            </a:pPr>
            <a:r>
              <a:rPr lang="en-GB" sz="2000" b="1" dirty="0" smtClean="0">
                <a:solidFill>
                  <a:srgbClr val="FF0000"/>
                </a:solidFill>
              </a:rPr>
              <a:t>WILL THE SYSTEM WORK?</a:t>
            </a:r>
          </a:p>
          <a:p>
            <a:pPr marL="171450" indent="-171450">
              <a:buFont typeface="Arial" pitchFamily="34" charset="0"/>
              <a:buChar char="•"/>
            </a:pPr>
            <a:endParaRPr lang="en-GB" dirty="0"/>
          </a:p>
          <a:p>
            <a:pPr marL="171450" indent="-171450">
              <a:buFont typeface="Arial" pitchFamily="34" charset="0"/>
              <a:buChar char="•"/>
            </a:pPr>
            <a:endParaRPr lang="en-GB" dirty="0" smtClean="0"/>
          </a:p>
        </p:txBody>
      </p:sp>
      <p:pic>
        <p:nvPicPr>
          <p:cNvPr id="5" name="Picture 4"/>
          <p:cNvPicPr>
            <a:picLocks noChangeAspect="1"/>
          </p:cNvPicPr>
          <p:nvPr/>
        </p:nvPicPr>
        <p:blipFill>
          <a:blip r:embed="rId2"/>
          <a:stretch>
            <a:fillRect/>
          </a:stretch>
        </p:blipFill>
        <p:spPr>
          <a:xfrm>
            <a:off x="8316416" y="591314"/>
            <a:ext cx="864096" cy="641442"/>
          </a:xfrm>
          <a:prstGeom prst="rect">
            <a:avLst/>
          </a:prstGeom>
        </p:spPr>
      </p:pic>
    </p:spTree>
    <p:extLst>
      <p:ext uri="{BB962C8B-B14F-4D97-AF65-F5344CB8AC3E}">
        <p14:creationId xmlns:p14="http://schemas.microsoft.com/office/powerpoint/2010/main" val="2356645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5474242-E904-487A-9D97-786E269ADC00}" type="slidenum">
              <a:rPr lang="en-US" smtClean="0"/>
              <a:pPr eaLnBrk="1" hangingPunct="1"/>
              <a:t>4</a:t>
            </a:fld>
            <a:endParaRPr lang="en-US" dirty="0" smtClean="0"/>
          </a:p>
        </p:txBody>
      </p:sp>
      <p:pic>
        <p:nvPicPr>
          <p:cNvPr id="7" name="Picture 6" descr="VarIntYrGrOptTest"/>
          <p:cNvPicPr>
            <a:picLocks noChangeAspect="1" noChangeArrowheads="1" noCrop="1"/>
          </p:cNvPicPr>
          <p:nvPr/>
        </p:nvPicPr>
        <p:blipFill>
          <a:blip r:embed="rId3" cstate="print"/>
          <a:srcRect/>
          <a:stretch>
            <a:fillRect/>
          </a:stretch>
        </p:blipFill>
        <p:spPr bwMode="auto">
          <a:xfrm>
            <a:off x="0" y="5085184"/>
            <a:ext cx="9159077" cy="7377220"/>
          </a:xfrm>
          <a:prstGeom prst="rect">
            <a:avLst/>
          </a:prstGeom>
          <a:noFill/>
          <a:ln w="9525">
            <a:noFill/>
            <a:miter lim="800000"/>
            <a:headEnd/>
            <a:tailEnd/>
          </a:ln>
        </p:spPr>
      </p:pic>
      <p:sp>
        <p:nvSpPr>
          <p:cNvPr id="22530" name="Rectangle 2"/>
          <p:cNvSpPr>
            <a:spLocks noGrp="1" noChangeArrowheads="1"/>
          </p:cNvSpPr>
          <p:nvPr>
            <p:ph type="title"/>
          </p:nvPr>
        </p:nvSpPr>
        <p:spPr>
          <a:xfrm>
            <a:off x="1" y="5124788"/>
            <a:ext cx="9144000" cy="320435"/>
          </a:xfrm>
          <a:solidFill>
            <a:schemeClr val="bg1"/>
          </a:solidFill>
        </p:spPr>
        <p:txBody>
          <a:bodyPr/>
          <a:lstStyle/>
          <a:p>
            <a:pPr lvl="1" eaLnBrk="1" hangingPunct="1"/>
            <a:r>
              <a:rPr lang="en-US" sz="1600" b="1" dirty="0" smtClean="0"/>
              <a:t>    						     Weather and Renewables</a:t>
            </a:r>
            <a:r>
              <a:rPr lang="en-US" sz="1600" dirty="0"/>
              <a:t/>
            </a:r>
            <a:br>
              <a:rPr lang="en-US" sz="1600" dirty="0"/>
            </a:br>
            <a:r>
              <a:rPr lang="en-US" sz="1600" b="1" dirty="0" smtClean="0"/>
              <a:t/>
            </a:r>
            <a:br>
              <a:rPr lang="en-US" sz="1600" b="1" dirty="0" smtClean="0"/>
            </a:br>
            <a:endParaRPr lang="en-US" sz="1500" dirty="0" smtClean="0"/>
          </a:p>
        </p:txBody>
      </p:sp>
      <p:sp>
        <p:nvSpPr>
          <p:cNvPr id="8" name="Title 2"/>
          <p:cNvSpPr txBox="1">
            <a:spLocks/>
          </p:cNvSpPr>
          <p:nvPr/>
        </p:nvSpPr>
        <p:spPr bwMode="auto">
          <a:xfrm>
            <a:off x="31333" y="1556792"/>
            <a:ext cx="341531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Human use </a:t>
            </a:r>
            <a:r>
              <a:rPr lang="en-GB" b="1" dirty="0">
                <a:solidFill>
                  <a:schemeClr val="tx2"/>
                </a:solidFill>
              </a:rPr>
              <a:t>of time </a:t>
            </a:r>
            <a:r>
              <a:rPr lang="en-GB" b="1" dirty="0" smtClean="0">
                <a:solidFill>
                  <a:schemeClr val="tx2"/>
                </a:solidFill>
              </a:rPr>
              <a:t>(UK)</a:t>
            </a:r>
          </a:p>
          <a:p>
            <a:r>
              <a:rPr lang="en-GB" dirty="0" smtClean="0">
                <a:solidFill>
                  <a:schemeClr val="tx2"/>
                </a:solidFill>
              </a:rPr>
              <a:t>Quite invariable – </a:t>
            </a:r>
          </a:p>
          <a:p>
            <a:r>
              <a:rPr lang="en-GB" dirty="0" smtClean="0">
                <a:solidFill>
                  <a:schemeClr val="tx2"/>
                </a:solidFill>
              </a:rPr>
              <a:t>a diurnal mammal!</a:t>
            </a:r>
            <a:endParaRPr lang="en-GB" dirty="0">
              <a:solidFill>
                <a:schemeClr val="tx2"/>
              </a:solidFill>
            </a:endParaRPr>
          </a:p>
        </p:txBody>
      </p:sp>
      <p:sp>
        <p:nvSpPr>
          <p:cNvPr id="12" name="Title 2"/>
          <p:cNvSpPr txBox="1">
            <a:spLocks/>
          </p:cNvSpPr>
          <p:nvPr/>
        </p:nvSpPr>
        <p:spPr bwMode="auto">
          <a:xfrm>
            <a:off x="0" y="692696"/>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2000" dirty="0" err="1" smtClean="0">
                <a:solidFill>
                  <a:srgbClr val="0070C0"/>
                </a:solidFill>
                <a:latin typeface="Arial Black" pitchFamily="34" charset="0"/>
              </a:rPr>
              <a:t>Dyn</a:t>
            </a:r>
            <a:r>
              <a:rPr lang="en-GB" sz="2000" dirty="0" err="1" smtClean="0">
                <a:solidFill>
                  <a:srgbClr val="FF0000"/>
                </a:solidFill>
                <a:latin typeface="Arial Black" pitchFamily="34" charset="0"/>
              </a:rPr>
              <a:t>E</a:t>
            </a:r>
            <a:r>
              <a:rPr lang="en-GB" sz="2000" dirty="0" err="1" smtClean="0">
                <a:solidFill>
                  <a:srgbClr val="00B050"/>
                </a:solidFill>
                <a:latin typeface="Arial Black" pitchFamily="34" charset="0"/>
              </a:rPr>
              <a:t>Mo</a:t>
            </a:r>
            <a:r>
              <a:rPr lang="en-GB" sz="2000" dirty="0" smtClean="0">
                <a:solidFill>
                  <a:srgbClr val="00B050"/>
                </a:solidFill>
                <a:latin typeface="Arial Black" pitchFamily="34" charset="0"/>
              </a:rPr>
              <a:t> </a:t>
            </a:r>
            <a:r>
              <a:rPr lang="en-GB" sz="2000" b="1" kern="0" dirty="0" smtClean="0"/>
              <a:t>Temporal drivers</a:t>
            </a:r>
          </a:p>
        </p:txBody>
      </p:sp>
      <p:cxnSp>
        <p:nvCxnSpPr>
          <p:cNvPr id="5" name="Straight Arrow Connector 4"/>
          <p:cNvCxnSpPr/>
          <p:nvPr/>
        </p:nvCxnSpPr>
        <p:spPr>
          <a:xfrm flipV="1">
            <a:off x="3446650" y="1700759"/>
            <a:ext cx="1091592" cy="2121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220072" y="4456764"/>
            <a:ext cx="360040" cy="81980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C:\MarkVisual\MBVideo\Film\Energy\House2\House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544376"/>
            <a:ext cx="4433635" cy="38207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4" y="2374307"/>
            <a:ext cx="3548222" cy="268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753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p:cNvPicPr>
            <a:picLocks noChangeAspect="1" noChangeArrowheads="1"/>
          </p:cNvPicPr>
          <p:nvPr/>
        </p:nvPicPr>
        <p:blipFill>
          <a:blip r:embed="rId3" cstate="print"/>
          <a:srcRect/>
          <a:stretch>
            <a:fillRect/>
          </a:stretch>
        </p:blipFill>
        <p:spPr bwMode="auto">
          <a:xfrm>
            <a:off x="611560" y="1196752"/>
            <a:ext cx="7920038" cy="5381625"/>
          </a:xfrm>
          <a:prstGeom prst="rect">
            <a:avLst/>
          </a:prstGeom>
          <a:noFill/>
          <a:ln w="9525" algn="ctr">
            <a:noFill/>
            <a:miter lim="800000"/>
            <a:headEnd/>
            <a:tailEnd/>
          </a:ln>
        </p:spPr>
      </p:pic>
      <p:sp>
        <p:nvSpPr>
          <p:cNvPr id="50179" name="Rectangle 2"/>
          <p:cNvSpPr>
            <a:spLocks noGrp="1" noChangeArrowheads="1"/>
          </p:cNvSpPr>
          <p:nvPr>
            <p:ph type="title"/>
          </p:nvPr>
        </p:nvSpPr>
        <p:spPr>
          <a:xfrm>
            <a:off x="330200" y="692696"/>
            <a:ext cx="8489950" cy="1008063"/>
          </a:xfrm>
        </p:spPr>
        <p:txBody>
          <a:bodyPr/>
          <a:lstStyle/>
          <a:p>
            <a:r>
              <a:rPr lang="en-GB" sz="2000" dirty="0" smtClean="0">
                <a:latin typeface="Arial Black" pitchFamily="34" charset="0"/>
              </a:rPr>
              <a:t>Dynamic system control </a:t>
            </a:r>
            <a:r>
              <a:rPr lang="en-GB" sz="2000" dirty="0" smtClean="0"/>
              <a:t>- days : </a:t>
            </a:r>
            <a:r>
              <a:rPr lang="en-GB" sz="2000" dirty="0" smtClean="0">
                <a:solidFill>
                  <a:srgbClr val="FF3300"/>
                </a:solidFill>
              </a:rPr>
              <a:t>animation</a:t>
            </a:r>
            <a:endParaRPr lang="en-US" sz="2000" dirty="0" smtClean="0">
              <a:solidFill>
                <a:srgbClr val="FF3300"/>
              </a:solidFill>
            </a:endParaRPr>
          </a:p>
        </p:txBody>
      </p:sp>
      <p:sp>
        <p:nvSpPr>
          <p:cNvPr id="50180" name="Rectangle 3"/>
          <p:cNvSpPr>
            <a:spLocks noGrp="1" noChangeArrowheads="1"/>
          </p:cNvSpPr>
          <p:nvPr>
            <p:ph idx="1"/>
          </p:nvPr>
        </p:nvSpPr>
        <p:spPr/>
        <p:txBody>
          <a:bodyPr/>
          <a:lstStyle/>
          <a:p>
            <a:pPr>
              <a:buFontTx/>
              <a:buNone/>
            </a:pPr>
            <a:endParaRPr lang="en-US" sz="1400" smtClean="0"/>
          </a:p>
          <a:p>
            <a:pPr>
              <a:buFontTx/>
              <a:buNone/>
            </a:pPr>
            <a:endParaRPr lang="en-US" sz="1400" smtClean="0"/>
          </a:p>
        </p:txBody>
      </p:sp>
      <p:sp>
        <p:nvSpPr>
          <p:cNvPr id="50178" name="Slide Number Placeholder 4"/>
          <p:cNvSpPr>
            <a:spLocks noGrp="1"/>
          </p:cNvSpPr>
          <p:nvPr>
            <p:ph type="sldNum" sz="quarter" idx="4294967295"/>
          </p:nvPr>
        </p:nvSpPr>
        <p:spPr bwMode="auto">
          <a:xfrm>
            <a:off x="7010400" y="6572272"/>
            <a:ext cx="2133600" cy="285728"/>
          </a:xfrm>
          <a:prstGeom prst="rect">
            <a:avLst/>
          </a:prstGeom>
          <a:noFill/>
          <a:ln>
            <a:miter lim="800000"/>
            <a:headEnd/>
            <a:tailEnd/>
          </a:ln>
        </p:spPr>
        <p:txBody>
          <a:bodyPr/>
          <a:lstStyle/>
          <a:p>
            <a:pPr algn="r"/>
            <a:fld id="{9A7F5E21-CEB0-4497-B639-4F7A8A136018}" type="slidenum">
              <a:rPr lang="en-GB"/>
              <a:pPr algn="r"/>
              <a:t>5</a:t>
            </a:fld>
            <a:endParaRPr lang="en-GB"/>
          </a:p>
        </p:txBody>
      </p:sp>
      <p:pic>
        <p:nvPicPr>
          <p:cNvPr id="50181" name="Picture 9" descr="ESTDaySys"/>
          <p:cNvPicPr>
            <a:picLocks noChangeAspect="1" noChangeArrowheads="1" noCrop="1"/>
          </p:cNvPicPr>
          <p:nvPr/>
        </p:nvPicPr>
        <p:blipFill>
          <a:blip r:embed="rId4" cstate="print"/>
          <a:srcRect/>
          <a:stretch>
            <a:fillRect/>
          </a:stretch>
        </p:blipFill>
        <p:spPr bwMode="auto">
          <a:xfrm>
            <a:off x="539552" y="1058221"/>
            <a:ext cx="8125023" cy="5755155"/>
          </a:xfrm>
          <a:prstGeom prst="rect">
            <a:avLst/>
          </a:prstGeom>
          <a:noFill/>
          <a:ln w="9525">
            <a:noFill/>
            <a:miter lim="800000"/>
            <a:headEnd/>
            <a:tailEnd/>
          </a:ln>
        </p:spPr>
      </p:pic>
      <p:pic>
        <p:nvPicPr>
          <p:cNvPr id="7" name="Picture 6"/>
          <p:cNvPicPr>
            <a:picLocks noChangeAspect="1"/>
          </p:cNvPicPr>
          <p:nvPr/>
        </p:nvPicPr>
        <p:blipFill>
          <a:blip r:embed="rId5"/>
          <a:stretch>
            <a:fillRect/>
          </a:stretch>
        </p:blipFill>
        <p:spPr>
          <a:xfrm>
            <a:off x="8316416" y="591314"/>
            <a:ext cx="864096" cy="641442"/>
          </a:xfrm>
          <a:prstGeom prst="rect">
            <a:avLst/>
          </a:prstGeom>
        </p:spPr>
      </p:pic>
    </p:spTree>
    <p:extLst>
      <p:ext uri="{BB962C8B-B14F-4D97-AF65-F5344CB8AC3E}">
        <p14:creationId xmlns:p14="http://schemas.microsoft.com/office/powerpoint/2010/main" val="347761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4294967295"/>
          </p:nvPr>
        </p:nvSpPr>
        <p:spPr bwMode="auto">
          <a:xfrm>
            <a:off x="7010400" y="6381750"/>
            <a:ext cx="2133600" cy="476250"/>
          </a:xfrm>
          <a:prstGeom prst="rect">
            <a:avLst/>
          </a:prstGeom>
          <a:noFill/>
          <a:ln>
            <a:miter lim="800000"/>
            <a:headEnd/>
            <a:tailEnd/>
          </a:ln>
        </p:spPr>
        <p:txBody>
          <a:bodyPr/>
          <a:lstStyle/>
          <a:p>
            <a:pPr algn="r"/>
            <a:fld id="{EF549915-518F-462C-A867-3FC62C4E335B}" type="slidenum">
              <a:rPr lang="en-GB"/>
              <a:pPr algn="r"/>
              <a:t>6</a:t>
            </a:fld>
            <a:endParaRPr lang="en-GB"/>
          </a:p>
        </p:txBody>
      </p:sp>
      <p:sp>
        <p:nvSpPr>
          <p:cNvPr id="61443" name="Rectangle 2"/>
          <p:cNvSpPr>
            <a:spLocks noGrp="1" noChangeArrowheads="1"/>
          </p:cNvSpPr>
          <p:nvPr>
            <p:ph type="title"/>
          </p:nvPr>
        </p:nvSpPr>
        <p:spPr>
          <a:xfrm>
            <a:off x="395288" y="620713"/>
            <a:ext cx="8229600" cy="450850"/>
          </a:xfrm>
        </p:spPr>
        <p:txBody>
          <a:bodyPr/>
          <a:lstStyle/>
          <a:p>
            <a:r>
              <a:rPr lang="en-GB" sz="2000" dirty="0">
                <a:latin typeface="Arial Black" pitchFamily="34" charset="0"/>
              </a:rPr>
              <a:t>Dynamic system control </a:t>
            </a:r>
            <a:r>
              <a:rPr lang="en-GB" sz="2000" dirty="0" smtClean="0"/>
              <a:t>– months : </a:t>
            </a:r>
            <a:r>
              <a:rPr lang="en-GB" sz="2000" dirty="0" smtClean="0">
                <a:solidFill>
                  <a:srgbClr val="FF3300"/>
                </a:solidFill>
              </a:rPr>
              <a:t>animated</a:t>
            </a:r>
            <a:endParaRPr lang="en-US" sz="2000" dirty="0" smtClean="0">
              <a:solidFill>
                <a:srgbClr val="FF3300"/>
              </a:solidFill>
            </a:endParaRPr>
          </a:p>
        </p:txBody>
      </p:sp>
      <p:sp>
        <p:nvSpPr>
          <p:cNvPr id="61444" name="Rectangle 3"/>
          <p:cNvSpPr>
            <a:spLocks noChangeArrowheads="1"/>
          </p:cNvSpPr>
          <p:nvPr/>
        </p:nvSpPr>
        <p:spPr bwMode="auto">
          <a:xfrm>
            <a:off x="755650" y="1268413"/>
            <a:ext cx="7488238" cy="5113337"/>
          </a:xfrm>
          <a:prstGeom prst="rect">
            <a:avLst/>
          </a:prstGeom>
          <a:noFill/>
          <a:ln w="9525">
            <a:noFill/>
            <a:miter lim="800000"/>
            <a:headEnd/>
            <a:tailEnd/>
          </a:ln>
        </p:spPr>
        <p:txBody>
          <a:bodyPr/>
          <a:lstStyle/>
          <a:p>
            <a:pPr marL="342900" indent="-342900">
              <a:spcBef>
                <a:spcPct val="20000"/>
              </a:spcBef>
            </a:pPr>
            <a:endParaRPr lang="en-GB" sz="1400"/>
          </a:p>
          <a:p>
            <a:pPr marL="342900" indent="-342900">
              <a:spcBef>
                <a:spcPct val="20000"/>
              </a:spcBef>
            </a:pPr>
            <a:endParaRPr lang="en-US" sz="1400"/>
          </a:p>
          <a:p>
            <a:pPr marL="742950" lvl="1" indent="-285750">
              <a:spcBef>
                <a:spcPct val="20000"/>
              </a:spcBef>
              <a:buFontTx/>
              <a:buChar char="–"/>
            </a:pPr>
            <a:endParaRPr lang="en-US" sz="1400"/>
          </a:p>
        </p:txBody>
      </p:sp>
      <p:sp>
        <p:nvSpPr>
          <p:cNvPr id="61445" name="Rectangle 4"/>
          <p:cNvSpPr>
            <a:spLocks noGrp="1" noChangeArrowheads="1"/>
          </p:cNvSpPr>
          <p:nvPr>
            <p:ph type="body" sz="half" idx="1"/>
          </p:nvPr>
        </p:nvSpPr>
        <p:spPr>
          <a:xfrm>
            <a:off x="827088" y="1125538"/>
            <a:ext cx="3810000" cy="4114800"/>
          </a:xfrm>
        </p:spPr>
        <p:txBody>
          <a:bodyPr/>
          <a:lstStyle/>
          <a:p>
            <a:pPr>
              <a:buFontTx/>
              <a:buNone/>
            </a:pPr>
            <a:endParaRPr lang="en-GB" sz="1200" smtClean="0"/>
          </a:p>
        </p:txBody>
      </p:sp>
      <p:pic>
        <p:nvPicPr>
          <p:cNvPr id="61446" name="Picture 6" descr="VarIntYrGrOptTest"/>
          <p:cNvPicPr>
            <a:picLocks noChangeAspect="1" noChangeArrowheads="1" noCrop="1"/>
          </p:cNvPicPr>
          <p:nvPr/>
        </p:nvPicPr>
        <p:blipFill>
          <a:blip r:embed="rId3" cstate="print"/>
          <a:srcRect/>
          <a:stretch>
            <a:fillRect/>
          </a:stretch>
        </p:blipFill>
        <p:spPr bwMode="auto">
          <a:xfrm>
            <a:off x="1043608" y="955279"/>
            <a:ext cx="7273032" cy="5858097"/>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8316416" y="591314"/>
            <a:ext cx="864096" cy="641442"/>
          </a:xfrm>
          <a:prstGeom prst="rect">
            <a:avLst/>
          </a:prstGeom>
        </p:spPr>
      </p:pic>
    </p:spTree>
    <p:extLst>
      <p:ext uri="{BB962C8B-B14F-4D97-AF65-F5344CB8AC3E}">
        <p14:creationId xmlns:p14="http://schemas.microsoft.com/office/powerpoint/2010/main" val="3822867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6B16E6E-2774-439F-B85C-D877B2711652}" type="slidenum">
              <a:rPr lang="en-US" smtClean="0"/>
              <a:pPr eaLnBrk="1" hangingPunct="1"/>
              <a:t>7</a:t>
            </a:fld>
            <a:endParaRPr lang="en-US" smtClean="0"/>
          </a:p>
        </p:txBody>
      </p:sp>
      <p:sp>
        <p:nvSpPr>
          <p:cNvPr id="62467" name="Title 2"/>
          <p:cNvSpPr txBox="1">
            <a:spLocks/>
          </p:cNvSpPr>
          <p:nvPr/>
        </p:nvSpPr>
        <p:spPr bwMode="auto">
          <a:xfrm>
            <a:off x="182563" y="692150"/>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SYSTEM CONTROL</a:t>
            </a:r>
          </a:p>
          <a:p>
            <a:endParaRPr lang="en-GB" b="1" dirty="0" smtClean="0">
              <a:solidFill>
                <a:schemeClr val="tx2"/>
              </a:solidFill>
            </a:endParaRPr>
          </a:p>
        </p:txBody>
      </p:sp>
      <p:sp>
        <p:nvSpPr>
          <p:cNvPr id="2" name="Rectangle 1"/>
          <p:cNvSpPr/>
          <p:nvPr/>
        </p:nvSpPr>
        <p:spPr>
          <a:xfrm>
            <a:off x="182563" y="1124744"/>
            <a:ext cx="8743950" cy="6463308"/>
          </a:xfrm>
          <a:prstGeom prst="rect">
            <a:avLst/>
          </a:prstGeom>
        </p:spPr>
        <p:txBody>
          <a:bodyPr wrap="square">
            <a:spAutoFit/>
          </a:bodyPr>
          <a:lstStyle/>
          <a:p>
            <a:r>
              <a:rPr lang="en-GB" b="1" dirty="0" smtClean="0">
                <a:solidFill>
                  <a:schemeClr val="tx2"/>
                </a:solidFill>
              </a:rPr>
              <a:t>Whole </a:t>
            </a:r>
            <a:r>
              <a:rPr lang="en-GB" b="1" dirty="0">
                <a:solidFill>
                  <a:schemeClr val="tx2"/>
                </a:solidFill>
              </a:rPr>
              <a:t>system </a:t>
            </a:r>
            <a:r>
              <a:rPr lang="en-GB" b="1" dirty="0" smtClean="0">
                <a:solidFill>
                  <a:schemeClr val="tx2"/>
                </a:solidFill>
              </a:rPr>
              <a:t>control across </a:t>
            </a:r>
            <a:r>
              <a:rPr lang="en-GB" b="1" u="sng" dirty="0" smtClean="0">
                <a:solidFill>
                  <a:schemeClr val="tx2"/>
                </a:solidFill>
              </a:rPr>
              <a:t>all components</a:t>
            </a:r>
            <a:r>
              <a:rPr lang="en-GB" b="1" dirty="0" smtClean="0">
                <a:solidFill>
                  <a:schemeClr val="tx2"/>
                </a:solidFill>
              </a:rPr>
              <a:t> </a:t>
            </a:r>
            <a:r>
              <a:rPr lang="en-GB" b="1" dirty="0">
                <a:solidFill>
                  <a:schemeClr val="tx2"/>
                </a:solidFill>
              </a:rPr>
              <a:t>to </a:t>
            </a:r>
            <a:r>
              <a:rPr lang="en-GB" b="1" dirty="0" smtClean="0">
                <a:solidFill>
                  <a:schemeClr val="tx2"/>
                </a:solidFill>
              </a:rPr>
              <a:t>give secure, least cost supplies and meet objectives such as carbon </a:t>
            </a:r>
            <a:r>
              <a:rPr lang="en-GB" b="1" dirty="0" smtClean="0">
                <a:solidFill>
                  <a:schemeClr val="tx2"/>
                </a:solidFill>
              </a:rPr>
              <a:t>– including control of:</a:t>
            </a:r>
            <a:endParaRPr lang="en-GB" b="1" dirty="0" smtClean="0">
              <a:solidFill>
                <a:schemeClr val="tx2"/>
              </a:solidFill>
            </a:endParaRPr>
          </a:p>
          <a:p>
            <a:pPr marL="342900" indent="-342900">
              <a:lnSpc>
                <a:spcPct val="200000"/>
              </a:lnSpc>
              <a:buFont typeface="+mj-lt"/>
              <a:buAutoNum type="arabicPeriod"/>
            </a:pPr>
            <a:r>
              <a:rPr lang="en-GB" b="1" dirty="0" smtClean="0">
                <a:solidFill>
                  <a:schemeClr val="tx2"/>
                </a:solidFill>
              </a:rPr>
              <a:t>Building heating and cooling</a:t>
            </a:r>
          </a:p>
          <a:p>
            <a:pPr marL="342900" indent="-342900">
              <a:lnSpc>
                <a:spcPct val="200000"/>
              </a:lnSpc>
              <a:buFont typeface="+mj-lt"/>
              <a:buAutoNum type="arabicPeriod"/>
            </a:pPr>
            <a:r>
              <a:rPr lang="en-GB" b="1" dirty="0" smtClean="0">
                <a:solidFill>
                  <a:schemeClr val="tx2"/>
                </a:solidFill>
              </a:rPr>
              <a:t>Stores</a:t>
            </a:r>
          </a:p>
          <a:p>
            <a:pPr marL="342900" indent="-342900">
              <a:lnSpc>
                <a:spcPct val="200000"/>
              </a:lnSpc>
              <a:buFont typeface="+mj-lt"/>
              <a:buAutoNum type="arabicPeriod"/>
            </a:pPr>
            <a:r>
              <a:rPr lang="en-GB" b="1" dirty="0" smtClean="0">
                <a:solidFill>
                  <a:schemeClr val="tx2"/>
                </a:solidFill>
              </a:rPr>
              <a:t>Dispatchable supplies and generation</a:t>
            </a:r>
          </a:p>
          <a:p>
            <a:pPr marL="342900" indent="-342900">
              <a:lnSpc>
                <a:spcPct val="200000"/>
              </a:lnSpc>
              <a:buFont typeface="+mj-lt"/>
              <a:buAutoNum type="arabicPeriod"/>
            </a:pPr>
            <a:r>
              <a:rPr lang="en-GB" b="1" dirty="0" smtClean="0">
                <a:solidFill>
                  <a:schemeClr val="tx2"/>
                </a:solidFill>
              </a:rPr>
              <a:t>Multi-fuel switching – e.g. between heat pumps and CHP</a:t>
            </a:r>
          </a:p>
          <a:p>
            <a:pPr marL="342900" indent="-342900">
              <a:lnSpc>
                <a:spcPct val="200000"/>
              </a:lnSpc>
              <a:buFont typeface="+mj-lt"/>
              <a:buAutoNum type="arabicPeriod"/>
            </a:pPr>
            <a:r>
              <a:rPr lang="en-GB" b="1" dirty="0" smtClean="0">
                <a:solidFill>
                  <a:schemeClr val="tx2"/>
                </a:solidFill>
              </a:rPr>
              <a:t>International trade</a:t>
            </a:r>
          </a:p>
          <a:p>
            <a:endParaRPr lang="en-GB" b="1" dirty="0" smtClean="0">
              <a:solidFill>
                <a:srgbClr val="FF0000"/>
              </a:solidFill>
            </a:endParaRPr>
          </a:p>
          <a:p>
            <a:r>
              <a:rPr lang="en-GB" b="1" dirty="0" smtClean="0">
                <a:solidFill>
                  <a:srgbClr val="FF0000"/>
                </a:solidFill>
              </a:rPr>
              <a:t>Control should include forecast demand and supply.</a:t>
            </a:r>
          </a:p>
          <a:p>
            <a:r>
              <a:rPr lang="en-GB" b="1" dirty="0" smtClean="0">
                <a:solidFill>
                  <a:srgbClr val="FF0000"/>
                </a:solidFill>
              </a:rPr>
              <a:t>Complex, non-linear system so biological, heuristic algorithms useful.</a:t>
            </a:r>
          </a:p>
          <a:p>
            <a:endParaRPr lang="en-GB" b="1" dirty="0" smtClean="0">
              <a:solidFill>
                <a:srgbClr val="FF0000"/>
              </a:solidFill>
            </a:endParaRPr>
          </a:p>
          <a:p>
            <a:r>
              <a:rPr lang="en-GB" b="1" dirty="0" smtClean="0">
                <a:solidFill>
                  <a:srgbClr val="FF0000"/>
                </a:solidFill>
              </a:rPr>
              <a:t>How to implement through regulation and market?</a:t>
            </a:r>
          </a:p>
          <a:p>
            <a:r>
              <a:rPr lang="en-GB" b="1" dirty="0" smtClean="0"/>
              <a:t>Experience shows centralised control practicable.</a:t>
            </a:r>
          </a:p>
          <a:p>
            <a:r>
              <a:rPr lang="en-GB" b="1" dirty="0" smtClean="0"/>
              <a:t>‘Decentralised’ control may not be stable, low cost or wanted by consumers!</a:t>
            </a:r>
            <a:endParaRPr lang="en-GB" b="1" dirty="0"/>
          </a:p>
          <a:p>
            <a:pPr marL="342900" indent="-342900">
              <a:lnSpc>
                <a:spcPct val="200000"/>
              </a:lnSpc>
              <a:buFont typeface="+mj-lt"/>
              <a:buAutoNum type="arabicPeriod"/>
            </a:pPr>
            <a:endParaRPr lang="en-GB" dirty="0" smtClean="0"/>
          </a:p>
          <a:p>
            <a:pPr marL="171450" indent="-171450">
              <a:buFont typeface="Arial" pitchFamily="34" charset="0"/>
              <a:buChar char="•"/>
            </a:pPr>
            <a:endParaRPr lang="en-GB" dirty="0"/>
          </a:p>
          <a:p>
            <a:pPr marL="171450" indent="-171450">
              <a:buFont typeface="Arial" pitchFamily="34" charset="0"/>
              <a:buChar char="•"/>
            </a:pPr>
            <a:endParaRPr lang="en-GB" dirty="0" smtClean="0"/>
          </a:p>
        </p:txBody>
      </p:sp>
      <p:pic>
        <p:nvPicPr>
          <p:cNvPr id="5" name="Picture 4"/>
          <p:cNvPicPr>
            <a:picLocks noChangeAspect="1"/>
          </p:cNvPicPr>
          <p:nvPr/>
        </p:nvPicPr>
        <p:blipFill>
          <a:blip r:embed="rId2"/>
          <a:stretch>
            <a:fillRect/>
          </a:stretch>
        </p:blipFill>
        <p:spPr>
          <a:xfrm>
            <a:off x="8316416" y="591314"/>
            <a:ext cx="864096" cy="641442"/>
          </a:xfrm>
          <a:prstGeom prst="rect">
            <a:avLst/>
          </a:prstGeom>
        </p:spPr>
      </p:pic>
    </p:spTree>
    <p:extLst>
      <p:ext uri="{BB962C8B-B14F-4D97-AF65-F5344CB8AC3E}">
        <p14:creationId xmlns:p14="http://schemas.microsoft.com/office/powerpoint/2010/main" val="1882036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6B16E6E-2774-439F-B85C-D877B2711652}" type="slidenum">
              <a:rPr lang="en-US" smtClean="0"/>
              <a:pPr eaLnBrk="1" hangingPunct="1"/>
              <a:t>8</a:t>
            </a:fld>
            <a:endParaRPr lang="en-US" smtClean="0"/>
          </a:p>
        </p:txBody>
      </p:sp>
      <p:sp>
        <p:nvSpPr>
          <p:cNvPr id="62467" name="Title 2"/>
          <p:cNvSpPr txBox="1">
            <a:spLocks/>
          </p:cNvSpPr>
          <p:nvPr/>
        </p:nvSpPr>
        <p:spPr bwMode="auto">
          <a:xfrm>
            <a:off x="0" y="585577"/>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National – </a:t>
            </a:r>
            <a:r>
              <a:rPr lang="en-GB" b="1" dirty="0" smtClean="0">
                <a:solidFill>
                  <a:srgbClr val="FF0000"/>
                </a:solidFill>
              </a:rPr>
              <a:t>e</a:t>
            </a:r>
            <a:r>
              <a:rPr lang="en-GB" dirty="0" smtClean="0">
                <a:solidFill>
                  <a:srgbClr val="FF0000"/>
                </a:solidFill>
              </a:rPr>
              <a:t>lectrically connected </a:t>
            </a:r>
            <a:r>
              <a:rPr lang="en-GB" b="1" dirty="0" smtClean="0">
                <a:solidFill>
                  <a:schemeClr val="tx2"/>
                </a:solidFill>
              </a:rPr>
              <a:t>storage in scenario</a:t>
            </a:r>
            <a:endParaRPr lang="en-GB" dirty="0">
              <a:solidFill>
                <a:schemeClr val="tx2"/>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1" y="1011445"/>
            <a:ext cx="5040559" cy="274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780928"/>
            <a:ext cx="5541109" cy="421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07504" y="4287937"/>
            <a:ext cx="8496944" cy="2185214"/>
          </a:xfrm>
          <a:prstGeom prst="rect">
            <a:avLst/>
          </a:prstGeom>
        </p:spPr>
        <p:txBody>
          <a:bodyPr wrap="square">
            <a:spAutoFit/>
          </a:bodyPr>
          <a:lstStyle/>
          <a:p>
            <a:r>
              <a:rPr lang="en-GB" sz="2000" b="1" dirty="0" smtClean="0">
                <a:solidFill>
                  <a:schemeClr val="tx2"/>
                </a:solidFill>
              </a:rPr>
              <a:t>What matters most technically?</a:t>
            </a:r>
          </a:p>
          <a:p>
            <a:pPr marL="285750" indent="-285750">
              <a:buFont typeface="Arial" panose="020B0604020202020204" pitchFamily="34" charset="0"/>
              <a:buChar char="•"/>
            </a:pPr>
            <a:r>
              <a:rPr lang="en-GB" sz="2000" b="1" dirty="0" smtClean="0">
                <a:solidFill>
                  <a:schemeClr val="tx2"/>
                </a:solidFill>
              </a:rPr>
              <a:t>kW in</a:t>
            </a:r>
          </a:p>
          <a:p>
            <a:pPr marL="285750" indent="-285750">
              <a:buFont typeface="Arial" panose="020B0604020202020204" pitchFamily="34" charset="0"/>
              <a:buChar char="•"/>
            </a:pPr>
            <a:r>
              <a:rPr lang="en-GB" sz="2000" b="1" dirty="0" smtClean="0">
                <a:solidFill>
                  <a:schemeClr val="tx2"/>
                </a:solidFill>
              </a:rPr>
              <a:t>kWh stored</a:t>
            </a:r>
          </a:p>
          <a:p>
            <a:pPr marL="285750" indent="-285750">
              <a:buFont typeface="Arial" panose="020B0604020202020204" pitchFamily="34" charset="0"/>
              <a:buChar char="•"/>
            </a:pPr>
            <a:r>
              <a:rPr lang="en-GB" sz="2000" b="1" dirty="0" smtClean="0">
                <a:solidFill>
                  <a:schemeClr val="tx2"/>
                </a:solidFill>
              </a:rPr>
              <a:t>kW out</a:t>
            </a:r>
          </a:p>
          <a:p>
            <a:pPr marL="285750" indent="-285750">
              <a:buFont typeface="Arial" panose="020B0604020202020204" pitchFamily="34" charset="0"/>
              <a:buChar char="•"/>
            </a:pPr>
            <a:r>
              <a:rPr lang="en-GB" sz="2000" b="1" dirty="0" smtClean="0">
                <a:solidFill>
                  <a:schemeClr val="tx2"/>
                </a:solidFill>
              </a:rPr>
              <a:t>Efficiency = </a:t>
            </a:r>
            <a:r>
              <a:rPr lang="en-GB" sz="2000" b="1" dirty="0" err="1" smtClean="0">
                <a:solidFill>
                  <a:schemeClr val="tx2"/>
                </a:solidFill>
              </a:rPr>
              <a:t>Eout</a:t>
            </a:r>
            <a:r>
              <a:rPr lang="en-GB" sz="2000" b="1" dirty="0" smtClean="0">
                <a:solidFill>
                  <a:schemeClr val="tx2"/>
                </a:solidFill>
              </a:rPr>
              <a:t> / </a:t>
            </a:r>
            <a:r>
              <a:rPr lang="en-GB" sz="2000" b="1" dirty="0" err="1" smtClean="0">
                <a:solidFill>
                  <a:schemeClr val="tx2"/>
                </a:solidFill>
              </a:rPr>
              <a:t>Ein</a:t>
            </a:r>
            <a:endParaRPr lang="en-GB" dirty="0" smtClean="0"/>
          </a:p>
          <a:p>
            <a:pPr marL="171450" indent="-171450">
              <a:buFont typeface="Arial" pitchFamily="34" charset="0"/>
              <a:buChar char="•"/>
            </a:pPr>
            <a:endParaRPr lang="en-GB" dirty="0"/>
          </a:p>
          <a:p>
            <a:pPr marL="171450" indent="-171450">
              <a:buFont typeface="Arial" pitchFamily="34" charset="0"/>
              <a:buChar char="•"/>
            </a:pPr>
            <a:endParaRPr lang="en-GB" dirty="0" smtClean="0"/>
          </a:p>
        </p:txBody>
      </p:sp>
      <p:pic>
        <p:nvPicPr>
          <p:cNvPr id="7" name="Picture 6"/>
          <p:cNvPicPr>
            <a:picLocks noChangeAspect="1"/>
          </p:cNvPicPr>
          <p:nvPr/>
        </p:nvPicPr>
        <p:blipFill>
          <a:blip r:embed="rId4"/>
          <a:stretch>
            <a:fillRect/>
          </a:stretch>
        </p:blipFill>
        <p:spPr>
          <a:xfrm>
            <a:off x="8316416" y="591314"/>
            <a:ext cx="864096" cy="641442"/>
          </a:xfrm>
          <a:prstGeom prst="rect">
            <a:avLst/>
          </a:prstGeom>
        </p:spPr>
      </p:pic>
    </p:spTree>
    <p:extLst>
      <p:ext uri="{BB962C8B-B14F-4D97-AF65-F5344CB8AC3E}">
        <p14:creationId xmlns:p14="http://schemas.microsoft.com/office/powerpoint/2010/main" val="13110155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922BA36-0F29-487D-9BAB-87430AFD2443}" type="slidenum">
              <a:rPr lang="en-US" smtClean="0"/>
              <a:pPr eaLnBrk="1" hangingPunct="1"/>
              <a:t>9</a:t>
            </a:fld>
            <a:endParaRPr lang="en-US" dirty="0" smtClean="0"/>
          </a:p>
        </p:txBody>
      </p:sp>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885" y="2813756"/>
            <a:ext cx="5502612" cy="20554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4" y="2684236"/>
            <a:ext cx="3095472" cy="128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9" y="4152452"/>
            <a:ext cx="3142871" cy="13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 y="5572765"/>
            <a:ext cx="3083977" cy="128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8569" y="815317"/>
            <a:ext cx="4025430" cy="167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6" y="5182441"/>
            <a:ext cx="4020576" cy="167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2" y="1049767"/>
            <a:ext cx="3464818" cy="144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4" name="Rectangle 1"/>
          <p:cNvSpPr>
            <a:spLocks noChangeArrowheads="1"/>
          </p:cNvSpPr>
          <p:nvPr/>
        </p:nvSpPr>
        <p:spPr bwMode="auto">
          <a:xfrm>
            <a:off x="2708468" y="1037833"/>
            <a:ext cx="1107996"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Domestic</a:t>
            </a:r>
          </a:p>
        </p:txBody>
      </p:sp>
      <p:sp>
        <p:nvSpPr>
          <p:cNvPr id="65545"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Energy consumption </a:t>
            </a:r>
            <a:r>
              <a:rPr lang="en-GB" sz="1400" b="1" dirty="0" smtClean="0">
                <a:solidFill>
                  <a:schemeClr val="tx2"/>
                </a:solidFill>
              </a:rPr>
              <a:t>– </a:t>
            </a:r>
            <a:r>
              <a:rPr lang="en-GB" sz="1400" dirty="0" err="1">
                <a:solidFill>
                  <a:srgbClr val="0070C0"/>
                </a:solidFill>
                <a:latin typeface="Arial Black" pitchFamily="34" charset="0"/>
              </a:rPr>
              <a:t>Dyn</a:t>
            </a:r>
            <a:r>
              <a:rPr lang="en-GB" sz="1400" dirty="0" err="1">
                <a:solidFill>
                  <a:srgbClr val="FF0000"/>
                </a:solidFill>
                <a:latin typeface="Arial Black" pitchFamily="34" charset="0"/>
              </a:rPr>
              <a:t>E</a:t>
            </a:r>
            <a:r>
              <a:rPr lang="en-GB" sz="1400" dirty="0" err="1">
                <a:solidFill>
                  <a:srgbClr val="00B050"/>
                </a:solidFill>
                <a:latin typeface="Arial Black" pitchFamily="34" charset="0"/>
              </a:rPr>
              <a:t>Mo</a:t>
            </a:r>
            <a:r>
              <a:rPr lang="en-GB" sz="1400" dirty="0">
                <a:solidFill>
                  <a:srgbClr val="00B050"/>
                </a:solidFill>
                <a:latin typeface="Arial Black" pitchFamily="34" charset="0"/>
              </a:rPr>
              <a:t> </a:t>
            </a:r>
            <a:r>
              <a:rPr lang="en-GB" sz="1400" b="1" dirty="0" smtClean="0">
                <a:solidFill>
                  <a:schemeClr val="tx2"/>
                </a:solidFill>
              </a:rPr>
              <a:t>one </a:t>
            </a:r>
            <a:r>
              <a:rPr lang="en-GB" sz="1400" b="1" dirty="0">
                <a:solidFill>
                  <a:schemeClr val="tx2"/>
                </a:solidFill>
              </a:rPr>
              <a:t>day for </a:t>
            </a:r>
            <a:r>
              <a:rPr lang="en-GB" sz="1400" b="1" dirty="0" smtClean="0">
                <a:solidFill>
                  <a:schemeClr val="tx2"/>
                </a:solidFill>
              </a:rPr>
              <a:t>month 1 </a:t>
            </a:r>
            <a:r>
              <a:rPr lang="en-GB" sz="1400" b="1" dirty="0">
                <a:solidFill>
                  <a:schemeClr val="tx2"/>
                </a:solidFill>
              </a:rPr>
              <a:t>; modelled at </a:t>
            </a:r>
            <a:r>
              <a:rPr lang="en-GB" sz="1400" b="1" dirty="0" smtClean="0">
                <a:solidFill>
                  <a:schemeClr val="tx2"/>
                </a:solidFill>
              </a:rPr>
              <a:t>5 min </a:t>
            </a:r>
            <a:r>
              <a:rPr lang="en-GB" sz="1400" b="1" dirty="0">
                <a:solidFill>
                  <a:schemeClr val="tx2"/>
                </a:solidFill>
              </a:rPr>
              <a:t>intervals</a:t>
            </a:r>
          </a:p>
        </p:txBody>
      </p:sp>
      <p:sp>
        <p:nvSpPr>
          <p:cNvPr id="65546" name="Rectangle 1"/>
          <p:cNvSpPr>
            <a:spLocks noChangeArrowheads="1"/>
          </p:cNvSpPr>
          <p:nvPr/>
        </p:nvSpPr>
        <p:spPr bwMode="auto">
          <a:xfrm>
            <a:off x="2314783" y="2706492"/>
            <a:ext cx="994183"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Industry</a:t>
            </a:r>
          </a:p>
        </p:txBody>
      </p:sp>
      <p:sp>
        <p:nvSpPr>
          <p:cNvPr id="65548" name="Rectangle 1"/>
          <p:cNvSpPr>
            <a:spLocks noChangeArrowheads="1"/>
          </p:cNvSpPr>
          <p:nvPr/>
        </p:nvSpPr>
        <p:spPr bwMode="auto">
          <a:xfrm>
            <a:off x="2109978" y="4224433"/>
            <a:ext cx="1027845"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Services</a:t>
            </a:r>
          </a:p>
        </p:txBody>
      </p:sp>
      <p:sp>
        <p:nvSpPr>
          <p:cNvPr id="65549" name="Rectangle 1"/>
          <p:cNvSpPr>
            <a:spLocks noChangeArrowheads="1"/>
          </p:cNvSpPr>
          <p:nvPr/>
        </p:nvSpPr>
        <p:spPr bwMode="auto">
          <a:xfrm>
            <a:off x="5900759" y="2765414"/>
            <a:ext cx="2249334"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Electricity consumed</a:t>
            </a:r>
          </a:p>
        </p:txBody>
      </p:sp>
      <p:cxnSp>
        <p:nvCxnSpPr>
          <p:cNvPr id="23" name="Straight Arrow Connector 22"/>
          <p:cNvCxnSpPr/>
          <p:nvPr/>
        </p:nvCxnSpPr>
        <p:spPr>
          <a:xfrm flipV="1">
            <a:off x="3308966" y="2875769"/>
            <a:ext cx="393128" cy="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084047" y="5182441"/>
            <a:ext cx="633703" cy="53356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1"/>
          <p:cNvSpPr>
            <a:spLocks noChangeArrowheads="1"/>
          </p:cNvSpPr>
          <p:nvPr/>
        </p:nvSpPr>
        <p:spPr bwMode="auto">
          <a:xfrm>
            <a:off x="4716016" y="971339"/>
            <a:ext cx="1372492"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District heat</a:t>
            </a:r>
          </a:p>
        </p:txBody>
      </p:sp>
      <p:cxnSp>
        <p:nvCxnSpPr>
          <p:cNvPr id="30" name="Straight Arrow Connector 29"/>
          <p:cNvCxnSpPr>
            <a:stCxn id="65548" idx="3"/>
          </p:cNvCxnSpPr>
          <p:nvPr/>
        </p:nvCxnSpPr>
        <p:spPr>
          <a:xfrm>
            <a:off x="3137823" y="4393710"/>
            <a:ext cx="579927"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Rectangle 1"/>
          <p:cNvSpPr>
            <a:spLocks noChangeArrowheads="1"/>
          </p:cNvSpPr>
          <p:nvPr/>
        </p:nvSpPr>
        <p:spPr bwMode="auto">
          <a:xfrm>
            <a:off x="3826360" y="5774273"/>
            <a:ext cx="1609736"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Fuel synthesis</a:t>
            </a:r>
          </a:p>
        </p:txBody>
      </p:sp>
      <p:cxnSp>
        <p:nvCxnSpPr>
          <p:cNvPr id="38" name="Straight Arrow Connector 37"/>
          <p:cNvCxnSpPr/>
          <p:nvPr/>
        </p:nvCxnSpPr>
        <p:spPr>
          <a:xfrm>
            <a:off x="3816464" y="1362629"/>
            <a:ext cx="344524" cy="79034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812662" y="4806970"/>
            <a:ext cx="0" cy="92130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a:off x="4932040" y="1308741"/>
            <a:ext cx="0" cy="96813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5547" name="Rectangle 1"/>
          <p:cNvSpPr>
            <a:spLocks noChangeArrowheads="1"/>
          </p:cNvSpPr>
          <p:nvPr/>
        </p:nvSpPr>
        <p:spPr bwMode="auto">
          <a:xfrm>
            <a:off x="2145547" y="5612895"/>
            <a:ext cx="1130309"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Transport</a:t>
            </a:r>
          </a:p>
        </p:txBody>
      </p:sp>
    </p:spTree>
    <p:extLst>
      <p:ext uri="{BB962C8B-B14F-4D97-AF65-F5344CB8AC3E}">
        <p14:creationId xmlns:p14="http://schemas.microsoft.com/office/powerpoint/2010/main" val="2916179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26091</TotalTime>
  <Words>768</Words>
  <Application>Microsoft Office PowerPoint</Application>
  <PresentationFormat>On-screen Show (4:3)</PresentationFormat>
  <Paragraphs>166</Paragraphs>
  <Slides>18</Slides>
  <Notes>11</Notes>
  <HiddenSlides>0</HiddenSlides>
  <MMClips>1</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18</vt:i4>
      </vt:variant>
    </vt:vector>
  </HeadingPairs>
  <TitlesOfParts>
    <vt:vector size="35" baseType="lpstr">
      <vt:lpstr>MS Mincho</vt:lpstr>
      <vt:lpstr>ＭＳ Ｐゴシック</vt:lpstr>
      <vt:lpstr>ＭＳ Ｐゴシック</vt:lpstr>
      <vt:lpstr>Arial</vt:lpstr>
      <vt:lpstr>Arial Black</vt:lpstr>
      <vt:lpstr>Calibri</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Dynamic Energy Model  </vt:lpstr>
      <vt:lpstr>     The national energy system – dynamic, non-linear</vt:lpstr>
      <vt:lpstr>PowerPoint Presentation</vt:lpstr>
      <vt:lpstr>               Weather and Renewables  </vt:lpstr>
      <vt:lpstr>Dynamic system control - days : animation</vt:lpstr>
      <vt:lpstr>Dynamic system control – months : animated</vt:lpstr>
      <vt:lpstr>PowerPoint Presentation</vt:lpstr>
      <vt:lpstr>PowerPoint Presentation</vt:lpstr>
      <vt:lpstr>PowerPoint Presentation</vt:lpstr>
      <vt:lpstr>PowerPoint Presentation</vt:lpstr>
      <vt:lpstr>PowerPoint Presentation</vt:lpstr>
      <vt:lpstr>UK energy, space and time</vt:lpstr>
      <vt:lpstr>Energy, Space and Time  – renewable electricity trade</vt:lpstr>
      <vt:lpstr>Conclusions</vt:lpstr>
      <vt:lpstr>Rates of stock  change over years</vt:lpstr>
      <vt:lpstr>PowerPoint Presentation</vt:lpstr>
      <vt:lpstr>PowerPoint Presentation</vt:lpstr>
      <vt:lpstr>Optimising storage configuration for whole system</vt:lpstr>
    </vt:vector>
  </TitlesOfParts>
  <Company>UCL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Mark</cp:lastModifiedBy>
  <cp:revision>451</cp:revision>
  <dcterms:created xsi:type="dcterms:W3CDTF">2005-07-13T12:26:50Z</dcterms:created>
  <dcterms:modified xsi:type="dcterms:W3CDTF">2013-07-09T12:59:36Z</dcterms:modified>
</cp:coreProperties>
</file>